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8"/>
  </p:notes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306" r:id="rId30"/>
    <p:sldId id="284" r:id="rId31"/>
    <p:sldId id="285" r:id="rId32"/>
    <p:sldId id="286" r:id="rId33"/>
    <p:sldId id="287" r:id="rId34"/>
    <p:sldId id="290" r:id="rId35"/>
    <p:sldId id="291" r:id="rId36"/>
    <p:sldId id="292" r:id="rId37"/>
    <p:sldId id="296" r:id="rId38"/>
    <p:sldId id="297" r:id="rId39"/>
    <p:sldId id="298" r:id="rId40"/>
    <p:sldId id="299" r:id="rId41"/>
    <p:sldId id="300" r:id="rId42"/>
    <p:sldId id="301" r:id="rId43"/>
    <p:sldId id="302" r:id="rId44"/>
    <p:sldId id="303" r:id="rId45"/>
    <p:sldId id="304" r:id="rId46"/>
    <p:sldId id="305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8" d="100"/>
          <a:sy n="88" d="100"/>
        </p:scale>
        <p:origin x="-153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presProps" Target="presProps.xml"/><Relationship Id="rId51" Type="http://schemas.openxmlformats.org/officeDocument/2006/relationships/viewProps" Target="viewProps.xml"/><Relationship Id="rId52" Type="http://schemas.openxmlformats.org/officeDocument/2006/relationships/theme" Target="theme/theme1.xml"/><Relationship Id="rId53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notesMaster" Target="notesMasters/notesMaster1.xml"/><Relationship Id="rId4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636343-E589-EF40-AF12-316D82BE66C1}" type="datetimeFigureOut">
              <a:rPr lang="en-US" smtClean="0"/>
              <a:t>4/18/12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61D6F5-9716-5E42-80BB-FF5B4817A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8645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EF9C889-3860-B447-BB2F-738F4F3D8DCD}" type="slidenum">
              <a:rPr lang="en-US" sz="1200"/>
              <a:pPr/>
              <a:t>2</a:t>
            </a:fld>
            <a:endParaRPr lang="en-US" sz="120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44344D8-0456-EB42-B502-8D1DE33AA06B}" type="slidenum">
              <a:rPr lang="en-US" sz="1200"/>
              <a:pPr/>
              <a:t>3</a:t>
            </a:fld>
            <a:endParaRPr lang="en-US" sz="120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124200"/>
            <a:ext cx="6477000" cy="1914144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056632"/>
            <a:ext cx="6477000" cy="1174088"/>
          </a:xfrm>
        </p:spPr>
        <p:txBody>
          <a:bodyPr vert="horz" lIns="91440"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0216"/>
            <a:ext cx="19842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2DF66AD8-BC4A-4004-9882-414398D930CA}" type="datetimeFigureOut">
              <a:rPr lang="en-US" smtClean="0"/>
              <a:t>4/18/12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352" y="6300216"/>
            <a:ext cx="38130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300216"/>
            <a:ext cx="685800" cy="274320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4/18/12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tabLst/>
              <a:defRPr sz="1800"/>
            </a:lvl6pPr>
            <a:lvl7pPr marL="2290763" indent="-344488">
              <a:tabLst/>
              <a:defRPr sz="1800"/>
            </a:lvl7pPr>
            <a:lvl8pPr marL="2290763" indent="-344488">
              <a:tabLst/>
              <a:defRPr sz="1800"/>
            </a:lvl8pPr>
            <a:lvl9pPr marL="2290763" indent="-344488">
              <a:tabLst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4/18/12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4/18/12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4/18/12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90048"/>
            <a:ext cx="356393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368490"/>
            <a:ext cx="3566160" cy="562749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 marL="2290763" indent="-344488">
              <a:defRPr sz="2000"/>
            </a:lvl7pPr>
            <a:lvl8pPr marL="2290763" indent="-344488">
              <a:defRPr sz="2000"/>
            </a:lvl8pPr>
            <a:lvl9pPr marL="2290763" indent="-344488"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8" y="2866030"/>
            <a:ext cx="3563938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4/18/12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546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7544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4/18/12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grpSp>
        <p:nvGrpSpPr>
          <p:cNvPr id="3" name="Group 7"/>
          <p:cNvGrpSpPr/>
          <p:nvPr/>
        </p:nvGrpSpPr>
        <p:grpSpPr>
          <a:xfrm rot="21421631">
            <a:off x="629028" y="505650"/>
            <a:ext cx="3850925" cy="5516274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808793" y="667560"/>
            <a:ext cx="3468664" cy="512472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 rot="21214351">
            <a:off x="313409" y="3520798"/>
            <a:ext cx="4088024" cy="302602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491057" y="3682579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232774">
            <a:off x="169481" y="241256"/>
            <a:ext cx="4088024" cy="3026020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347129" y="403037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434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3432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4/18/12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32774">
            <a:off x="2059282" y="379100"/>
            <a:ext cx="5031327" cy="3443312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8736"/>
            <a:ext cx="7315200" cy="98797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4/18/12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248157" y="564564"/>
            <a:ext cx="4653577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13"/>
          <p:cNvGrpSpPr/>
          <p:nvPr/>
        </p:nvGrpSpPr>
        <p:grpSpPr>
          <a:xfrm rot="21420000">
            <a:off x="113687" y="116368"/>
            <a:ext cx="3969060" cy="370536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99151" y="304998"/>
            <a:ext cx="3598455" cy="3334235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360000">
            <a:off x="4165479" y="323141"/>
            <a:ext cx="4792693" cy="3443312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4336486" y="507668"/>
            <a:ext cx="4432860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6106"/>
            <a:ext cx="7315200" cy="99060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4/18/12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4/18/12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4/18/12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1682" y="450851"/>
            <a:ext cx="846083" cy="535781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0851"/>
            <a:ext cx="5943600" cy="535781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4/18/12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Watermar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2215" y="3200400"/>
            <a:ext cx="8021782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813" y="3833095"/>
            <a:ext cx="4724400" cy="1209964"/>
          </a:xfrm>
        </p:spPr>
        <p:txBody>
          <a:bodyPr lIns="45720" tIns="0" rIns="45720" bIns="0" anchor="b" anchorCtr="0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813" y="5056909"/>
            <a:ext cx="4724400" cy="1156586"/>
          </a:xfrm>
        </p:spPr>
        <p:txBody>
          <a:bodyPr lIns="91440" tIns="0" rIns="45720" bIns="0">
            <a:normAutofit/>
          </a:bodyPr>
          <a:lstStyle>
            <a:lvl1pPr marL="0" indent="0" algn="l">
              <a:lnSpc>
                <a:spcPts val="2600"/>
              </a:lnSpc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98744"/>
            <a:ext cx="1981200" cy="273050"/>
          </a:xfrm>
        </p:spPr>
        <p:txBody>
          <a:bodyPr/>
          <a:lstStyle>
            <a:lvl1pPr algn="l">
              <a:defRPr sz="1100">
                <a:latin typeface="Rockwell" pitchFamily="18" charset="0"/>
              </a:defRPr>
            </a:lvl1pPr>
          </a:lstStyle>
          <a:p>
            <a:fld id="{2DF66AD8-BC4A-4004-9882-414398D930CA}" type="datetimeFigureOut">
              <a:rPr lang="en-US" smtClean="0"/>
              <a:t>4/18/12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6298744"/>
            <a:ext cx="3810000" cy="27305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4856" y="6312392"/>
            <a:ext cx="685800" cy="26508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0"/>
            <a:ext cx="7772400" cy="1362075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57016"/>
            <a:ext cx="7772400" cy="987552"/>
          </a:xfrm>
        </p:spPr>
        <p:txBody>
          <a:bodyPr vert="horz" lIns="91440" tIns="0" rIns="45720" bIns="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SzPct val="90000"/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4/18/12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Watermar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2693" y="1689847"/>
            <a:ext cx="8431303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96353"/>
            <a:ext cx="5334000" cy="1362075"/>
          </a:xfrm>
        </p:spPr>
        <p:txBody>
          <a:bodyPr lIns="45720" tIns="0" rIns="45720" bIns="0" anchor="b" anchorCtr="0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60618"/>
            <a:ext cx="5334000" cy="983087"/>
          </a:xfrm>
        </p:spPr>
        <p:txBody>
          <a:bodyPr tIns="0" rIns="45720" bIns="0" anchor="t" anchorCtr="0"/>
          <a:lstStyle>
            <a:lvl1pPr marL="0" indent="0"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4/18/12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775" y="4069804"/>
            <a:ext cx="553878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1240000">
            <a:off x="654352" y="445180"/>
            <a:ext cx="5416247" cy="3630168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857677" y="632632"/>
            <a:ext cx="5009597" cy="325526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8117" y="5230906"/>
            <a:ext cx="5532958" cy="865093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4/18/12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4/18/12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326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367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0247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514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4/18/12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3" name="Picture 12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  <p:pic>
        <p:nvPicPr>
          <p:cNvPr id="12" name="Picture 11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4" name="Picture 13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4/18/12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22" Type="http://schemas.openxmlformats.org/officeDocument/2006/relationships/image" Target="../media/image6.png"/><Relationship Id="rId23" Type="http://schemas.openxmlformats.org/officeDocument/2006/relationships/image" Target="../media/image7.png"/><Relationship Id="rId24" Type="http://schemas.openxmlformats.org/officeDocument/2006/relationships/image" Target="../media/image8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35138"/>
            <a:ext cx="7313613" cy="4056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2DF66AD8-BC4A-4004-9882-414398D930CA}" type="datetimeFigureOut">
              <a:rPr lang="en-US" smtClean="0"/>
              <a:t>4/18/12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1388" y="5476097"/>
            <a:ext cx="1483056" cy="851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3550" indent="-463550" algn="l" defTabSz="914400" rtl="0" eaLnBrk="1" latinLnBrk="0" hangingPunct="1">
        <a:spcBef>
          <a:spcPts val="2000"/>
        </a:spcBef>
        <a:buSzPct val="90000"/>
        <a:buFontTx/>
        <a:buBlip>
          <a:blip r:embed="rId22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SzPct val="90000"/>
        <a:buFontTx/>
        <a:buBlip>
          <a:blip r:embed="rId23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38338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ct val="20000"/>
        </a:spcBef>
        <a:buSzPct val="90000"/>
        <a:buFontTx/>
        <a:buBlip>
          <a:blip r:embed="rId24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ct val="20000"/>
        </a:spcBef>
        <a:buSzPct val="90000"/>
        <a:buFontTx/>
        <a:buBlip>
          <a:blip r:embed="rId23"/>
        </a:buBlip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xpZjULlUo6U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cELhxqxeK54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Politics in Nigeria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6375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Democracy </a:t>
            </a:r>
            <a:r>
              <a:rPr lang="en-US" dirty="0" err="1" smtClean="0"/>
              <a:t>vs</a:t>
            </a:r>
            <a:r>
              <a:rPr lang="en-US" dirty="0" smtClean="0"/>
              <a:t> Tradition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http://www.youtube.com/watch?v=</a:t>
            </a:r>
            <a:r>
              <a:rPr lang="en-US" dirty="0" smtClean="0">
                <a:hlinkClick r:id="rId2"/>
              </a:rPr>
              <a:t>xpZjULlUo6U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05095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86800" cy="1143000"/>
          </a:xfrm>
        </p:spPr>
        <p:txBody>
          <a:bodyPr/>
          <a:lstStyle/>
          <a:p>
            <a:pPr marL="857250" indent="-838200"/>
            <a:r>
              <a:rPr lang="en-US" b="1"/>
              <a:t>Thinking about Nigeria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229600" cy="4449763"/>
          </a:xfrm>
        </p:spPr>
        <p:txBody>
          <a:bodyPr>
            <a:normAutofit lnSpcReduction="10000"/>
          </a:bodyPr>
          <a:lstStyle/>
          <a:p>
            <a:pPr marL="1168400" lvl="1" indent="-711200">
              <a:lnSpc>
                <a:spcPct val="90000"/>
              </a:lnSpc>
            </a:pPr>
            <a:r>
              <a:rPr lang="en-US"/>
              <a:t>Key questions</a:t>
            </a:r>
          </a:p>
          <a:p>
            <a:pPr marL="1524000" lvl="2" indent="-609600">
              <a:lnSpc>
                <a:spcPct val="90000"/>
              </a:lnSpc>
            </a:pPr>
            <a:r>
              <a:rPr lang="en-US" sz="2800"/>
              <a:t>How is the legacy of colonialism reflected in Nigerian politics?</a:t>
            </a:r>
          </a:p>
          <a:p>
            <a:pPr marL="1524000" lvl="2" indent="-609600">
              <a:lnSpc>
                <a:spcPct val="90000"/>
              </a:lnSpc>
            </a:pPr>
            <a:r>
              <a:rPr lang="en-US" sz="2800"/>
              <a:t>What role does ethnicity play in reinforcing the country</a:t>
            </a:r>
            <a:r>
              <a:rPr lang="ja-JP" altLang="en-US" sz="2800">
                <a:latin typeface="Arial"/>
              </a:rPr>
              <a:t>’</a:t>
            </a:r>
            <a:r>
              <a:rPr lang="en-US" sz="2800"/>
              <a:t>s difficulties?</a:t>
            </a:r>
          </a:p>
          <a:p>
            <a:pPr marL="1524000" lvl="2" indent="-609600">
              <a:lnSpc>
                <a:spcPct val="90000"/>
              </a:lnSpc>
            </a:pPr>
            <a:r>
              <a:rPr lang="en-US" sz="2800"/>
              <a:t>Why does Nigeria remain one of the poorest countries in the world despite its massive oil and natural gas reserves?</a:t>
            </a:r>
          </a:p>
          <a:p>
            <a:pPr marL="1524000" lvl="2" indent="-609600">
              <a:lnSpc>
                <a:spcPct val="90000"/>
              </a:lnSpc>
            </a:pPr>
            <a:r>
              <a:rPr lang="en-US" sz="2800"/>
              <a:t>How have frequent shifts from civilian to military rule and back again exacerbated the country</a:t>
            </a:r>
            <a:r>
              <a:rPr lang="ja-JP" altLang="en-US" sz="2800">
                <a:latin typeface="Arial"/>
              </a:rPr>
              <a:t>’</a:t>
            </a:r>
            <a:r>
              <a:rPr lang="en-US" sz="2800"/>
              <a:t>s many social and economic problems?</a:t>
            </a: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 rot="-5400000">
            <a:off x="4419600" y="2133600"/>
            <a:ext cx="304800" cy="9144000"/>
          </a:xfrm>
          <a:prstGeom prst="rect">
            <a:avLst/>
          </a:prstGeom>
          <a:solidFill>
            <a:srgbClr val="D2802E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0" y="6477000"/>
            <a:ext cx="9144000" cy="76200"/>
          </a:xfrm>
          <a:prstGeom prst="rect">
            <a:avLst/>
          </a:prstGeom>
          <a:solidFill>
            <a:srgbClr val="422C1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5611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86800" cy="1143000"/>
          </a:xfrm>
        </p:spPr>
        <p:txBody>
          <a:bodyPr/>
          <a:lstStyle/>
          <a:p>
            <a:pPr marL="857250" indent="-838200"/>
            <a:r>
              <a:rPr lang="en-US" sz="4000" b="1"/>
              <a:t>The Evolution of the Nigerian State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229600" cy="4449763"/>
          </a:xfrm>
        </p:spPr>
        <p:txBody>
          <a:bodyPr>
            <a:normAutofit lnSpcReduction="10000"/>
          </a:bodyPr>
          <a:lstStyle/>
          <a:p>
            <a:pPr marL="1168400" lvl="1" indent="-711200">
              <a:lnSpc>
                <a:spcPct val="90000"/>
              </a:lnSpc>
            </a:pPr>
            <a:r>
              <a:rPr lang="en-US" sz="3200"/>
              <a:t>Before the British</a:t>
            </a:r>
          </a:p>
          <a:p>
            <a:pPr marL="1524000" lvl="2" indent="-609600">
              <a:lnSpc>
                <a:spcPct val="90000"/>
              </a:lnSpc>
            </a:pPr>
            <a:r>
              <a:rPr lang="en-US" sz="3200"/>
              <a:t>Numerous well-developed </a:t>
            </a:r>
            <a:r>
              <a:rPr lang="en-US" sz="3200" u="sng"/>
              <a:t>political</a:t>
            </a:r>
            <a:r>
              <a:rPr lang="en-US" sz="3200"/>
              <a:t>, </a:t>
            </a:r>
            <a:r>
              <a:rPr lang="en-US" sz="3200" u="sng"/>
              <a:t>cultural</a:t>
            </a:r>
            <a:r>
              <a:rPr lang="en-US" sz="3200"/>
              <a:t>, and </a:t>
            </a:r>
            <a:r>
              <a:rPr lang="en-US" sz="3200" u="sng"/>
              <a:t>economic</a:t>
            </a:r>
            <a:r>
              <a:rPr lang="en-US" sz="3200"/>
              <a:t> systems</a:t>
            </a:r>
          </a:p>
          <a:p>
            <a:pPr marL="1524000" lvl="2" indent="-609600">
              <a:lnSpc>
                <a:spcPct val="90000"/>
              </a:lnSpc>
            </a:pPr>
            <a:r>
              <a:rPr lang="en-US" sz="3200"/>
              <a:t>Hausa states in </a:t>
            </a:r>
            <a:r>
              <a:rPr lang="en-US" sz="3200" u="sng"/>
              <a:t>north</a:t>
            </a:r>
          </a:p>
          <a:p>
            <a:pPr marL="1524000" lvl="2" indent="-609600">
              <a:lnSpc>
                <a:spcPct val="90000"/>
              </a:lnSpc>
            </a:pPr>
            <a:r>
              <a:rPr lang="en-US" sz="3200"/>
              <a:t>Yoruba kingdoms in </a:t>
            </a:r>
            <a:r>
              <a:rPr lang="en-US" sz="3200" u="sng"/>
              <a:t>west</a:t>
            </a:r>
            <a:r>
              <a:rPr lang="en-US" sz="3200"/>
              <a:t> and </a:t>
            </a:r>
            <a:r>
              <a:rPr lang="en-US" sz="3200" u="sng"/>
              <a:t>southwest</a:t>
            </a:r>
            <a:r>
              <a:rPr lang="en-US" sz="3200"/>
              <a:t> (and neighboring Benin)</a:t>
            </a:r>
          </a:p>
          <a:p>
            <a:pPr marL="1524000" lvl="2" indent="-609600">
              <a:lnSpc>
                <a:spcPct val="90000"/>
              </a:lnSpc>
            </a:pPr>
            <a:r>
              <a:rPr lang="en-US" sz="3200" u="sng"/>
              <a:t>Igbo</a:t>
            </a:r>
            <a:r>
              <a:rPr lang="en-US" sz="3200"/>
              <a:t> villages in southeast and Niger Delta</a:t>
            </a:r>
          </a:p>
          <a:p>
            <a:pPr marL="1524000" lvl="2" indent="-609600">
              <a:lnSpc>
                <a:spcPct val="90000"/>
              </a:lnSpc>
            </a:pPr>
            <a:r>
              <a:rPr lang="en-US" sz="3200"/>
              <a:t>Portuguese slave trade of late 15th century</a:t>
            </a: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 rot="-5400000">
            <a:off x="4419600" y="2133600"/>
            <a:ext cx="304800" cy="9144000"/>
          </a:xfrm>
          <a:prstGeom prst="rect">
            <a:avLst/>
          </a:prstGeom>
          <a:solidFill>
            <a:srgbClr val="D2802E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0" y="6477000"/>
            <a:ext cx="9144000" cy="76200"/>
          </a:xfrm>
          <a:prstGeom prst="rect">
            <a:avLst/>
          </a:prstGeom>
          <a:solidFill>
            <a:srgbClr val="422C1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7695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86800" cy="1143000"/>
          </a:xfrm>
        </p:spPr>
        <p:txBody>
          <a:bodyPr/>
          <a:lstStyle/>
          <a:p>
            <a:pPr marL="857250" indent="-838200"/>
            <a:r>
              <a:rPr lang="en-US" sz="4000" b="1"/>
              <a:t>The Evolution of the Nigerian State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229600" cy="4449763"/>
          </a:xfrm>
        </p:spPr>
        <p:txBody>
          <a:bodyPr/>
          <a:lstStyle/>
          <a:p>
            <a:pPr marL="1168400" lvl="1" indent="-711200">
              <a:lnSpc>
                <a:spcPct val="90000"/>
              </a:lnSpc>
            </a:pPr>
            <a:r>
              <a:rPr lang="en-US"/>
              <a:t>Colonialism</a:t>
            </a:r>
          </a:p>
          <a:p>
            <a:pPr marL="1524000" lvl="2" indent="-609600">
              <a:lnSpc>
                <a:spcPct val="90000"/>
              </a:lnSpc>
            </a:pPr>
            <a:r>
              <a:rPr lang="en-US" sz="2800"/>
              <a:t>British colony at </a:t>
            </a:r>
            <a:r>
              <a:rPr lang="en-US" sz="2800" u="sng"/>
              <a:t>Lagos</a:t>
            </a:r>
            <a:r>
              <a:rPr lang="en-US" sz="2800"/>
              <a:t> as base for trade in early 19th century</a:t>
            </a:r>
          </a:p>
          <a:p>
            <a:pPr marL="1524000" lvl="2" indent="-609600">
              <a:lnSpc>
                <a:spcPct val="90000"/>
              </a:lnSpc>
            </a:pPr>
            <a:r>
              <a:rPr lang="en-US" sz="2800"/>
              <a:t>International Berlin West Africa Conference (1885)</a:t>
            </a:r>
          </a:p>
          <a:p>
            <a:pPr marL="1879600" lvl="3" indent="-508000">
              <a:lnSpc>
                <a:spcPct val="90000"/>
              </a:lnSpc>
            </a:pPr>
            <a:r>
              <a:rPr lang="en-US" sz="2800"/>
              <a:t>European nations</a:t>
            </a:r>
            <a:r>
              <a:rPr lang="ja-JP" altLang="en-US" sz="2800">
                <a:latin typeface="Arial"/>
              </a:rPr>
              <a:t>’</a:t>
            </a:r>
            <a:r>
              <a:rPr lang="en-US" sz="2800"/>
              <a:t> glory and balance of power in play</a:t>
            </a:r>
          </a:p>
          <a:p>
            <a:pPr marL="1879600" lvl="3" indent="-508000">
              <a:lnSpc>
                <a:spcPct val="90000"/>
              </a:lnSpc>
            </a:pPr>
            <a:r>
              <a:rPr lang="en-US" sz="2800"/>
              <a:t>Europeans wanted new markets</a:t>
            </a:r>
          </a:p>
          <a:p>
            <a:pPr marL="1879600" lvl="3" indent="-508000">
              <a:lnSpc>
                <a:spcPct val="90000"/>
              </a:lnSpc>
            </a:pPr>
            <a:r>
              <a:rPr lang="en-US" sz="2800"/>
              <a:t>Christian missionary and civilizing impulses</a:t>
            </a: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 rot="-5400000">
            <a:off x="4419600" y="2133600"/>
            <a:ext cx="304800" cy="9144000"/>
          </a:xfrm>
          <a:prstGeom prst="rect">
            <a:avLst/>
          </a:prstGeom>
          <a:solidFill>
            <a:srgbClr val="D2802E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0" y="6477000"/>
            <a:ext cx="9144000" cy="76200"/>
          </a:xfrm>
          <a:prstGeom prst="rect">
            <a:avLst/>
          </a:prstGeom>
          <a:solidFill>
            <a:srgbClr val="422C1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0975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86800" cy="1143000"/>
          </a:xfrm>
        </p:spPr>
        <p:txBody>
          <a:bodyPr/>
          <a:lstStyle/>
          <a:p>
            <a:pPr marL="857250" indent="-838200"/>
            <a:r>
              <a:rPr lang="en-US" sz="4000" b="1"/>
              <a:t>The Evolution of the Nigerian State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449763"/>
          </a:xfrm>
        </p:spPr>
        <p:txBody>
          <a:bodyPr/>
          <a:lstStyle/>
          <a:p>
            <a:pPr marL="812800" indent="-812800">
              <a:lnSpc>
                <a:spcPct val="90000"/>
              </a:lnSpc>
            </a:pPr>
            <a:r>
              <a:rPr lang="en-US" sz="2400"/>
              <a:t>Colonial rule</a:t>
            </a:r>
          </a:p>
          <a:p>
            <a:pPr marL="1168400" lvl="1" indent="-711200">
              <a:lnSpc>
                <a:spcPct val="90000"/>
              </a:lnSpc>
            </a:pPr>
            <a:r>
              <a:rPr lang="en-US" sz="2400"/>
              <a:t>Single Nigerian colony in 1914</a:t>
            </a:r>
          </a:p>
          <a:p>
            <a:pPr marL="1168400" lvl="1" indent="-711200">
              <a:lnSpc>
                <a:spcPct val="90000"/>
              </a:lnSpc>
            </a:pPr>
            <a:r>
              <a:rPr lang="en-US" sz="2400" u="sng"/>
              <a:t>Indirect</a:t>
            </a:r>
            <a:r>
              <a:rPr lang="en-US" sz="2400"/>
              <a:t> rule in north; colonial </a:t>
            </a:r>
            <a:r>
              <a:rPr lang="en-US" sz="2400" u="sng"/>
              <a:t>regime</a:t>
            </a:r>
            <a:r>
              <a:rPr lang="en-US" sz="2400"/>
              <a:t> in south</a:t>
            </a:r>
          </a:p>
          <a:p>
            <a:pPr marL="1168400" lvl="1" indent="-711200">
              <a:lnSpc>
                <a:spcPct val="90000"/>
              </a:lnSpc>
            </a:pPr>
            <a:r>
              <a:rPr lang="en-US" sz="2400"/>
              <a:t>Education system by </a:t>
            </a:r>
            <a:r>
              <a:rPr lang="en-US" sz="2400" u="sng"/>
              <a:t>missionaries</a:t>
            </a:r>
            <a:r>
              <a:rPr lang="en-US" sz="2400"/>
              <a:t> with government support (mostly in south)</a:t>
            </a:r>
          </a:p>
          <a:p>
            <a:pPr marL="1524000" lvl="2" indent="-609600">
              <a:lnSpc>
                <a:spcPct val="90000"/>
              </a:lnSpc>
            </a:pPr>
            <a:r>
              <a:rPr lang="en-US"/>
              <a:t>Created a new Nigerian elite</a:t>
            </a:r>
          </a:p>
          <a:p>
            <a:pPr marL="1524000" lvl="2" indent="-609600">
              <a:lnSpc>
                <a:spcPct val="90000"/>
              </a:lnSpc>
            </a:pPr>
            <a:r>
              <a:rPr lang="en-US"/>
              <a:t>Made possible a </a:t>
            </a:r>
            <a:r>
              <a:rPr lang="en-US" u="sng"/>
              <a:t>domestic</a:t>
            </a:r>
            <a:r>
              <a:rPr lang="en-US"/>
              <a:t>, </a:t>
            </a:r>
            <a:r>
              <a:rPr lang="en-US" u="sng"/>
              <a:t>critical</a:t>
            </a:r>
            <a:r>
              <a:rPr lang="en-US"/>
              <a:t> press</a:t>
            </a:r>
          </a:p>
          <a:p>
            <a:pPr marL="1168400" lvl="1" indent="-711200">
              <a:lnSpc>
                <a:spcPct val="90000"/>
              </a:lnSpc>
            </a:pPr>
            <a:r>
              <a:rPr lang="en-US" sz="2400"/>
              <a:t>British tried to make colony </a:t>
            </a:r>
            <a:r>
              <a:rPr lang="en-US" sz="2400" u="sng"/>
              <a:t>self-supporting</a:t>
            </a:r>
          </a:p>
          <a:p>
            <a:pPr marL="1168400" lvl="1" indent="-711200">
              <a:lnSpc>
                <a:spcPct val="90000"/>
              </a:lnSpc>
            </a:pPr>
            <a:r>
              <a:rPr lang="en-US" sz="2400"/>
              <a:t>Introduced cash crops; forced colony to import food</a:t>
            </a:r>
          </a:p>
          <a:p>
            <a:pPr marL="1168400" lvl="1" indent="-711200">
              <a:lnSpc>
                <a:spcPct val="90000"/>
              </a:lnSpc>
            </a:pPr>
            <a:r>
              <a:rPr lang="en-US" sz="2400"/>
              <a:t>Colonial industries made </a:t>
            </a:r>
            <a:r>
              <a:rPr lang="en-US" sz="2400" u="sng"/>
              <a:t>wage</a:t>
            </a:r>
            <a:r>
              <a:rPr lang="en-US" sz="2400"/>
              <a:t> </a:t>
            </a:r>
            <a:r>
              <a:rPr lang="en-US" sz="2400" u="sng"/>
              <a:t>laborers</a:t>
            </a:r>
            <a:r>
              <a:rPr lang="en-US" sz="2400"/>
              <a:t> out of Nigerian producers</a:t>
            </a: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 rot="-5400000">
            <a:off x="4419600" y="2133600"/>
            <a:ext cx="304800" cy="9144000"/>
          </a:xfrm>
          <a:prstGeom prst="rect">
            <a:avLst/>
          </a:prstGeom>
          <a:solidFill>
            <a:srgbClr val="D2802E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0" y="6477000"/>
            <a:ext cx="9144000" cy="76200"/>
          </a:xfrm>
          <a:prstGeom prst="rect">
            <a:avLst/>
          </a:prstGeom>
          <a:solidFill>
            <a:srgbClr val="422C1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2552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86800" cy="1143000"/>
          </a:xfrm>
        </p:spPr>
        <p:txBody>
          <a:bodyPr/>
          <a:lstStyle/>
          <a:p>
            <a:pPr marL="857250" indent="-838200"/>
            <a:r>
              <a:rPr lang="en-US" sz="4000" b="1"/>
              <a:t>The Evolution of the Nigerian State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449763"/>
          </a:xfrm>
        </p:spPr>
        <p:txBody>
          <a:bodyPr/>
          <a:lstStyle/>
          <a:p>
            <a:pPr marL="812800" indent="-812800">
              <a:lnSpc>
                <a:spcPct val="90000"/>
              </a:lnSpc>
            </a:pPr>
            <a:r>
              <a:rPr lang="en-US" sz="2400"/>
              <a:t>Independence</a:t>
            </a:r>
          </a:p>
          <a:p>
            <a:pPr marL="1168400" lvl="1" indent="-711200">
              <a:lnSpc>
                <a:spcPct val="90000"/>
              </a:lnSpc>
            </a:pPr>
            <a:r>
              <a:rPr lang="en-US" sz="2400"/>
              <a:t>First drive for independence came with WWI</a:t>
            </a:r>
          </a:p>
          <a:p>
            <a:pPr marL="1168400" lvl="1" indent="-711200">
              <a:lnSpc>
                <a:spcPct val="90000"/>
              </a:lnSpc>
            </a:pPr>
            <a:r>
              <a:rPr lang="en-US" sz="2400" u="sng"/>
              <a:t>WWII</a:t>
            </a:r>
            <a:r>
              <a:rPr lang="en-US" sz="2400"/>
              <a:t> made independence inevitable</a:t>
            </a:r>
          </a:p>
          <a:p>
            <a:pPr marL="1168400" lvl="1" indent="-711200">
              <a:lnSpc>
                <a:spcPct val="90000"/>
              </a:lnSpc>
            </a:pPr>
            <a:r>
              <a:rPr lang="en-US" sz="2400"/>
              <a:t>British promulgated constitution (1946)</a:t>
            </a:r>
          </a:p>
          <a:p>
            <a:pPr marL="1168400" lvl="1" indent="-711200">
              <a:lnSpc>
                <a:spcPct val="90000"/>
              </a:lnSpc>
            </a:pPr>
            <a:r>
              <a:rPr lang="en-US" sz="2400"/>
              <a:t>October 1960 elections and independence</a:t>
            </a: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 rot="-5400000">
            <a:off x="4419600" y="2133600"/>
            <a:ext cx="304800" cy="9144000"/>
          </a:xfrm>
          <a:prstGeom prst="rect">
            <a:avLst/>
          </a:prstGeom>
          <a:solidFill>
            <a:srgbClr val="D2802E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0" y="6477000"/>
            <a:ext cx="9144000" cy="76200"/>
          </a:xfrm>
          <a:prstGeom prst="rect">
            <a:avLst/>
          </a:prstGeom>
          <a:solidFill>
            <a:srgbClr val="422C1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4858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86800" cy="1143000"/>
          </a:xfrm>
        </p:spPr>
        <p:txBody>
          <a:bodyPr/>
          <a:lstStyle/>
          <a:p>
            <a:pPr marL="857250" indent="-838200"/>
            <a:r>
              <a:rPr lang="en-US" sz="4000" b="1"/>
              <a:t>The Evolution of the Nigerian State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229600" cy="5334000"/>
          </a:xfrm>
        </p:spPr>
        <p:txBody>
          <a:bodyPr/>
          <a:lstStyle/>
          <a:p>
            <a:pPr marL="812800" indent="-812800">
              <a:lnSpc>
                <a:spcPct val="80000"/>
              </a:lnSpc>
            </a:pPr>
            <a:r>
              <a:rPr lang="en-US" sz="2400"/>
              <a:t>Burden of problems inherited from colonial times</a:t>
            </a:r>
          </a:p>
          <a:p>
            <a:pPr marL="1168400" lvl="1" indent="-711200">
              <a:lnSpc>
                <a:spcPct val="80000"/>
              </a:lnSpc>
              <a:buFontTx/>
              <a:buAutoNum type="arabicPeriod"/>
            </a:pPr>
            <a:r>
              <a:rPr lang="en-US" sz="2400"/>
              <a:t>Inhibits </a:t>
            </a:r>
            <a:r>
              <a:rPr lang="en-US" sz="2400" u="sng"/>
              <a:t>national identify</a:t>
            </a:r>
            <a:r>
              <a:rPr lang="en-US" sz="2400"/>
              <a:t> formation: </a:t>
            </a:r>
          </a:p>
          <a:p>
            <a:pPr marL="1524000" lvl="2" indent="-609600">
              <a:lnSpc>
                <a:spcPct val="80000"/>
              </a:lnSpc>
            </a:pPr>
            <a:r>
              <a:rPr lang="en-US" sz="2000"/>
              <a:t>colonial rule (direct in the south/indirect in the north) created regional identities and rearranged boundaries.</a:t>
            </a:r>
          </a:p>
          <a:p>
            <a:pPr marL="1168400" lvl="1" indent="-711200">
              <a:lnSpc>
                <a:spcPct val="80000"/>
              </a:lnSpc>
              <a:buFontTx/>
              <a:buAutoNum type="arabicPeriod"/>
            </a:pPr>
            <a:r>
              <a:rPr lang="en-US" sz="2400" u="sng"/>
              <a:t>Ethnic</a:t>
            </a:r>
            <a:r>
              <a:rPr lang="en-US" sz="2400"/>
              <a:t> and </a:t>
            </a:r>
            <a:r>
              <a:rPr lang="en-US" sz="2400" u="sng"/>
              <a:t>religious</a:t>
            </a:r>
            <a:r>
              <a:rPr lang="en-US" sz="2400"/>
              <a:t> division and tensions</a:t>
            </a:r>
          </a:p>
          <a:p>
            <a:pPr marL="1524000" lvl="2" indent="-609600">
              <a:lnSpc>
                <a:spcPct val="80000"/>
              </a:lnSpc>
            </a:pPr>
            <a:r>
              <a:rPr lang="en-US" sz="2000"/>
              <a:t>indigenous and Christian religions in the south, Islam in the north; underlying ethnic identities rearranged boundaries.</a:t>
            </a:r>
          </a:p>
          <a:p>
            <a:pPr marL="1168400" lvl="1" indent="-711200">
              <a:lnSpc>
                <a:spcPct val="80000"/>
              </a:lnSpc>
              <a:buFontTx/>
              <a:buAutoNum type="arabicPeriod"/>
            </a:pPr>
            <a:r>
              <a:rPr lang="en-US" sz="2400" u="sng"/>
              <a:t>Residual</a:t>
            </a:r>
            <a:r>
              <a:rPr lang="en-US" sz="2400"/>
              <a:t> colonial institutional and cultural features</a:t>
            </a:r>
          </a:p>
          <a:p>
            <a:pPr marL="1524000" lvl="2" indent="-609600">
              <a:lnSpc>
                <a:spcPct val="80000"/>
              </a:lnSpc>
            </a:pPr>
            <a:r>
              <a:rPr lang="en-US" sz="2000"/>
              <a:t> bureaucracy, language, colonial boundaries</a:t>
            </a:r>
          </a:p>
          <a:p>
            <a:pPr marL="1168400" lvl="1" indent="-711200">
              <a:lnSpc>
                <a:spcPct val="80000"/>
              </a:lnSpc>
              <a:buFontTx/>
              <a:buAutoNum type="arabicPeriod"/>
            </a:pPr>
            <a:r>
              <a:rPr lang="en-US" sz="2400" u="sng"/>
              <a:t>Dependency</a:t>
            </a:r>
          </a:p>
          <a:p>
            <a:pPr marL="1524000" lvl="2" indent="-609600">
              <a:lnSpc>
                <a:spcPct val="80000"/>
              </a:lnSpc>
            </a:pPr>
            <a:r>
              <a:rPr lang="en-US" sz="2000"/>
              <a:t>extractive economic relations with the West and former colonial power; neocolonialism (continued exploitation)</a:t>
            </a:r>
          </a:p>
        </p:txBody>
      </p:sp>
      <p:sp>
        <p:nvSpPr>
          <p:cNvPr id="63492" name="Rectangle 4"/>
          <p:cNvSpPr>
            <a:spLocks noChangeArrowheads="1"/>
          </p:cNvSpPr>
          <p:nvPr/>
        </p:nvSpPr>
        <p:spPr bwMode="auto">
          <a:xfrm rot="-5400000">
            <a:off x="4419600" y="2133600"/>
            <a:ext cx="304800" cy="9144000"/>
          </a:xfrm>
          <a:prstGeom prst="rect">
            <a:avLst/>
          </a:prstGeom>
          <a:solidFill>
            <a:srgbClr val="D2802E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493" name="Rectangle 5"/>
          <p:cNvSpPr>
            <a:spLocks noChangeArrowheads="1"/>
          </p:cNvSpPr>
          <p:nvPr/>
        </p:nvSpPr>
        <p:spPr bwMode="auto">
          <a:xfrm>
            <a:off x="0" y="6477000"/>
            <a:ext cx="9144000" cy="76200"/>
          </a:xfrm>
          <a:prstGeom prst="rect">
            <a:avLst/>
          </a:prstGeom>
          <a:solidFill>
            <a:srgbClr val="422C1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792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6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63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634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990600" lvl="1" indent="-533400">
              <a:buFontTx/>
              <a:buAutoNum type="arabicPeriod" startAt="5"/>
            </a:pPr>
            <a:r>
              <a:rPr lang="en-US" sz="3200" u="sng"/>
              <a:t>System of government</a:t>
            </a:r>
          </a:p>
          <a:p>
            <a:pPr marL="1371600" lvl="2" indent="-457200"/>
            <a:r>
              <a:rPr lang="en-US" sz="2800"/>
              <a:t>Westminster and procedural features of western democracy</a:t>
            </a:r>
          </a:p>
          <a:p>
            <a:pPr marL="990600" lvl="1" indent="-533400">
              <a:buFontTx/>
              <a:buAutoNum type="arabicPeriod" startAt="6"/>
            </a:pPr>
            <a:r>
              <a:rPr lang="en-US" sz="3200"/>
              <a:t>Ineffective </a:t>
            </a:r>
            <a:r>
              <a:rPr lang="en-US" sz="3200" u="sng"/>
              <a:t>civil society</a:t>
            </a:r>
            <a:r>
              <a:rPr lang="en-US" sz="3200"/>
              <a:t> and weak democratic consolidation</a:t>
            </a:r>
          </a:p>
          <a:p>
            <a:pPr marL="990600" lvl="1" indent="-533400">
              <a:buFontTx/>
              <a:buAutoNum type="arabicPeriod" startAt="7"/>
            </a:pPr>
            <a:r>
              <a:rPr lang="en-US" sz="3200"/>
              <a:t>Imposed </a:t>
            </a:r>
            <a:r>
              <a:rPr lang="en-US" sz="3200" u="sng"/>
              <a:t>national</a:t>
            </a:r>
            <a:r>
              <a:rPr lang="en-US" sz="3200"/>
              <a:t> </a:t>
            </a:r>
            <a:r>
              <a:rPr lang="en-US" sz="3200" u="sng"/>
              <a:t>boundaries</a:t>
            </a:r>
          </a:p>
          <a:p>
            <a:pPr marL="990600" lvl="1" indent="-533400"/>
            <a:endParaRPr lang="en-US" sz="3200"/>
          </a:p>
          <a:p>
            <a:pPr marL="609600" indent="-609600"/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21022616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86800" cy="1143000"/>
          </a:xfrm>
        </p:spPr>
        <p:txBody>
          <a:bodyPr/>
          <a:lstStyle/>
          <a:p>
            <a:pPr marL="857250" indent="-838200"/>
            <a:r>
              <a:rPr lang="en-US" sz="4000" b="1"/>
              <a:t>The Evolution of the Nigerian State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449763"/>
          </a:xfrm>
        </p:spPr>
        <p:txBody>
          <a:bodyPr/>
          <a:lstStyle/>
          <a:p>
            <a:pPr marL="812800" indent="-812800">
              <a:lnSpc>
                <a:spcPct val="90000"/>
              </a:lnSpc>
            </a:pPr>
            <a:r>
              <a:rPr lang="en-US" u="sng"/>
              <a:t>The First Republic</a:t>
            </a:r>
          </a:p>
          <a:p>
            <a:pPr marL="1168400" lvl="1" indent="-711200">
              <a:lnSpc>
                <a:spcPct val="90000"/>
              </a:lnSpc>
            </a:pPr>
            <a:r>
              <a:rPr lang="en-US" sz="3200"/>
              <a:t>Traditional parliamentary system</a:t>
            </a:r>
          </a:p>
          <a:p>
            <a:pPr marL="1168400" lvl="1" indent="-711200">
              <a:lnSpc>
                <a:spcPct val="90000"/>
              </a:lnSpc>
            </a:pPr>
            <a:r>
              <a:rPr lang="en-US" sz="3200"/>
              <a:t>Federal system </a:t>
            </a:r>
          </a:p>
          <a:p>
            <a:pPr marL="1168400" lvl="1" indent="-711200">
              <a:lnSpc>
                <a:spcPct val="90000"/>
              </a:lnSpc>
            </a:pPr>
            <a:r>
              <a:rPr lang="en-US" sz="3200"/>
              <a:t>Nigerian political culture unsuited to adversarial system (not everyone represented)</a:t>
            </a:r>
          </a:p>
          <a:p>
            <a:pPr marL="1168400" lvl="1" indent="-711200">
              <a:lnSpc>
                <a:spcPct val="90000"/>
              </a:lnSpc>
            </a:pPr>
            <a:r>
              <a:rPr lang="en-US" sz="3200"/>
              <a:t>High stakes politics and corrupted elections led to overthrow of regime</a:t>
            </a: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 rot="-5400000">
            <a:off x="4419600" y="2133600"/>
            <a:ext cx="304800" cy="9144000"/>
          </a:xfrm>
          <a:prstGeom prst="rect">
            <a:avLst/>
          </a:prstGeom>
          <a:solidFill>
            <a:srgbClr val="D2802E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0" y="6477000"/>
            <a:ext cx="9144000" cy="76200"/>
          </a:xfrm>
          <a:prstGeom prst="rect">
            <a:avLst/>
          </a:prstGeom>
          <a:solidFill>
            <a:srgbClr val="422C1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2695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238" y="1057275"/>
            <a:ext cx="6105525" cy="474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31380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777" y="-15816"/>
            <a:ext cx="5547348" cy="6873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6988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1295400"/>
            <a:ext cx="607695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03604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86800" cy="1143000"/>
          </a:xfrm>
        </p:spPr>
        <p:txBody>
          <a:bodyPr/>
          <a:lstStyle/>
          <a:p>
            <a:pPr marL="857250" indent="-838200"/>
            <a:r>
              <a:rPr lang="en-US" sz="4000" b="1"/>
              <a:t>The Evolution of the Nigerian State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419600"/>
          </a:xfrm>
        </p:spPr>
        <p:txBody>
          <a:bodyPr/>
          <a:lstStyle/>
          <a:p>
            <a:pPr marL="812800" indent="-812800">
              <a:lnSpc>
                <a:spcPct val="90000"/>
              </a:lnSpc>
            </a:pPr>
            <a:r>
              <a:rPr lang="en-US" u="sng"/>
              <a:t>Military Rule I</a:t>
            </a:r>
          </a:p>
          <a:p>
            <a:pPr marL="1168400" lvl="1" indent="-711200">
              <a:lnSpc>
                <a:spcPct val="90000"/>
              </a:lnSpc>
            </a:pPr>
            <a:r>
              <a:rPr lang="en-US" sz="3200"/>
              <a:t>Justified by the need to restore order</a:t>
            </a:r>
          </a:p>
          <a:p>
            <a:pPr marL="1168400" lvl="1" indent="-711200">
              <a:lnSpc>
                <a:spcPct val="90000"/>
              </a:lnSpc>
            </a:pPr>
            <a:r>
              <a:rPr lang="en-US" sz="3200"/>
              <a:t>Ethnic divisions</a:t>
            </a:r>
          </a:p>
          <a:p>
            <a:pPr marL="1168400" lvl="1" indent="-711200">
              <a:lnSpc>
                <a:spcPct val="90000"/>
              </a:lnSpc>
            </a:pPr>
            <a:r>
              <a:rPr lang="en-US" sz="3200"/>
              <a:t>Civil war</a:t>
            </a:r>
          </a:p>
          <a:p>
            <a:pPr marL="1168400" lvl="1" indent="-711200">
              <a:lnSpc>
                <a:spcPct val="90000"/>
              </a:lnSpc>
            </a:pPr>
            <a:r>
              <a:rPr lang="en-US" sz="3200"/>
              <a:t>Coup follows coup follows coup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 rot="-5400000">
            <a:off x="4419600" y="2133600"/>
            <a:ext cx="304800" cy="9144000"/>
          </a:xfrm>
          <a:prstGeom prst="rect">
            <a:avLst/>
          </a:prstGeom>
          <a:solidFill>
            <a:srgbClr val="D2802E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0" y="6477000"/>
            <a:ext cx="9144000" cy="76200"/>
          </a:xfrm>
          <a:prstGeom prst="rect">
            <a:avLst/>
          </a:prstGeom>
          <a:solidFill>
            <a:srgbClr val="422C1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2504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86800" cy="1143000"/>
          </a:xfrm>
        </p:spPr>
        <p:txBody>
          <a:bodyPr/>
          <a:lstStyle/>
          <a:p>
            <a:pPr marL="857250" indent="-838200"/>
            <a:r>
              <a:rPr lang="en-US" sz="4000" b="1"/>
              <a:t>The Evolution of the Nigerian State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419600"/>
          </a:xfrm>
        </p:spPr>
        <p:txBody>
          <a:bodyPr/>
          <a:lstStyle/>
          <a:p>
            <a:pPr marL="812800" indent="-812800">
              <a:lnSpc>
                <a:spcPct val="90000"/>
              </a:lnSpc>
            </a:pPr>
            <a:r>
              <a:rPr lang="en-US" u="sng"/>
              <a:t>The Second Republic</a:t>
            </a:r>
          </a:p>
          <a:p>
            <a:pPr marL="1168400" lvl="1" indent="-711200">
              <a:lnSpc>
                <a:spcPct val="90000"/>
              </a:lnSpc>
            </a:pPr>
            <a:r>
              <a:rPr lang="en-US"/>
              <a:t>Presidential system</a:t>
            </a:r>
          </a:p>
          <a:p>
            <a:pPr marL="1168400" lvl="1" indent="-711200">
              <a:lnSpc>
                <a:spcPct val="90000"/>
              </a:lnSpc>
            </a:pPr>
            <a:r>
              <a:rPr lang="en-US"/>
              <a:t>Government-licensed political parties</a:t>
            </a:r>
          </a:p>
          <a:p>
            <a:pPr marL="1168400" lvl="1" indent="-711200">
              <a:lnSpc>
                <a:spcPct val="90000"/>
              </a:lnSpc>
            </a:pPr>
            <a:r>
              <a:rPr lang="en-US"/>
              <a:t>Contested election</a:t>
            </a:r>
          </a:p>
          <a:p>
            <a:pPr marL="1168400" lvl="1" indent="-711200">
              <a:lnSpc>
                <a:spcPct val="90000"/>
              </a:lnSpc>
            </a:pPr>
            <a:r>
              <a:rPr lang="en-US"/>
              <a:t>Oil price collapse and economic disaster</a:t>
            </a:r>
          </a:p>
          <a:p>
            <a:pPr marL="1168400" lvl="1" indent="-711200">
              <a:lnSpc>
                <a:spcPct val="90000"/>
              </a:lnSpc>
            </a:pPr>
            <a:r>
              <a:rPr lang="en-US"/>
              <a:t>Corrupt, violent elections (1983)</a:t>
            </a: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 rot="-5400000">
            <a:off x="4419600" y="2133600"/>
            <a:ext cx="304800" cy="9144000"/>
          </a:xfrm>
          <a:prstGeom prst="rect">
            <a:avLst/>
          </a:prstGeom>
          <a:solidFill>
            <a:srgbClr val="D2802E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0" y="6477000"/>
            <a:ext cx="9144000" cy="76200"/>
          </a:xfrm>
          <a:prstGeom prst="rect">
            <a:avLst/>
          </a:prstGeom>
          <a:solidFill>
            <a:srgbClr val="422C1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848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88" y="233363"/>
            <a:ext cx="6143625" cy="639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82460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86800" cy="1143000"/>
          </a:xfrm>
        </p:spPr>
        <p:txBody>
          <a:bodyPr/>
          <a:lstStyle/>
          <a:p>
            <a:pPr marL="857250" indent="-838200"/>
            <a:r>
              <a:rPr lang="en-US" sz="4000" b="1"/>
              <a:t>The Evolution of the Nigerian State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419600"/>
          </a:xfrm>
        </p:spPr>
        <p:txBody>
          <a:bodyPr/>
          <a:lstStyle/>
          <a:p>
            <a:pPr marL="812800" indent="-812800">
              <a:lnSpc>
                <a:spcPct val="90000"/>
              </a:lnSpc>
            </a:pPr>
            <a:r>
              <a:rPr lang="en-US" u="sng"/>
              <a:t>Military Rule II</a:t>
            </a:r>
          </a:p>
          <a:p>
            <a:pPr marL="1168400" lvl="1" indent="-711200">
              <a:lnSpc>
                <a:spcPct val="90000"/>
              </a:lnSpc>
            </a:pPr>
            <a:r>
              <a:rPr lang="en-US"/>
              <a:t>Coup to restore democracy</a:t>
            </a:r>
          </a:p>
          <a:p>
            <a:pPr marL="1168400" lvl="1" indent="-711200">
              <a:lnSpc>
                <a:spcPct val="90000"/>
              </a:lnSpc>
            </a:pPr>
            <a:r>
              <a:rPr lang="en-US"/>
              <a:t>Counter coup because of favoritism</a:t>
            </a:r>
          </a:p>
          <a:p>
            <a:pPr marL="1168400" lvl="1" indent="-711200">
              <a:lnSpc>
                <a:spcPct val="90000"/>
              </a:lnSpc>
            </a:pPr>
            <a:r>
              <a:rPr lang="en-US"/>
              <a:t>Constitutional engineering to create viable regime</a:t>
            </a:r>
          </a:p>
          <a:p>
            <a:pPr marL="1168400" lvl="1" indent="-711200">
              <a:lnSpc>
                <a:spcPct val="90000"/>
              </a:lnSpc>
            </a:pPr>
            <a:r>
              <a:rPr lang="en-US"/>
              <a:t>Coup in response to conflicts within ruling junta</a:t>
            </a: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 rot="-5400000">
            <a:off x="4419600" y="2133600"/>
            <a:ext cx="304800" cy="9144000"/>
          </a:xfrm>
          <a:prstGeom prst="rect">
            <a:avLst/>
          </a:prstGeom>
          <a:solidFill>
            <a:srgbClr val="D2802E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0" y="6477000"/>
            <a:ext cx="9144000" cy="76200"/>
          </a:xfrm>
          <a:prstGeom prst="rect">
            <a:avLst/>
          </a:prstGeom>
          <a:solidFill>
            <a:srgbClr val="422C1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5914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86800" cy="1143000"/>
          </a:xfrm>
        </p:spPr>
        <p:txBody>
          <a:bodyPr/>
          <a:lstStyle/>
          <a:p>
            <a:pPr marL="857250" indent="-838200"/>
            <a:r>
              <a:rPr lang="en-US" sz="4000" b="1"/>
              <a:t>The Evolution of the Nigerian State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419600"/>
          </a:xfrm>
        </p:spPr>
        <p:txBody>
          <a:bodyPr/>
          <a:lstStyle/>
          <a:p>
            <a:pPr marL="812800" indent="-812800">
              <a:lnSpc>
                <a:spcPct val="90000"/>
              </a:lnSpc>
            </a:pPr>
            <a:r>
              <a:rPr lang="en-US" u="sng"/>
              <a:t>Military Rule III</a:t>
            </a:r>
          </a:p>
          <a:p>
            <a:pPr marL="1168400" lvl="1" indent="-711200">
              <a:lnSpc>
                <a:spcPct val="90000"/>
              </a:lnSpc>
            </a:pPr>
            <a:r>
              <a:rPr lang="en-US"/>
              <a:t>More authoritarian than previous military regimes</a:t>
            </a:r>
          </a:p>
          <a:p>
            <a:pPr marL="1168400" lvl="1" indent="-711200">
              <a:lnSpc>
                <a:spcPct val="90000"/>
              </a:lnSpc>
            </a:pPr>
            <a:r>
              <a:rPr lang="en-US"/>
              <a:t>As corrupt as any government</a:t>
            </a:r>
          </a:p>
          <a:p>
            <a:pPr marL="812800" indent="-812800">
              <a:lnSpc>
                <a:spcPct val="90000"/>
              </a:lnSpc>
            </a:pPr>
            <a:r>
              <a:rPr lang="en-US" u="sng"/>
              <a:t>Fourth Republic</a:t>
            </a:r>
          </a:p>
          <a:p>
            <a:pPr marL="1168400" lvl="1" indent="-711200">
              <a:lnSpc>
                <a:spcPct val="90000"/>
              </a:lnSpc>
            </a:pPr>
            <a:r>
              <a:rPr lang="en-US"/>
              <a:t>1999 election of Obasanjo</a:t>
            </a:r>
          </a:p>
          <a:p>
            <a:pPr marL="1168400" lvl="1" indent="-711200">
              <a:lnSpc>
                <a:spcPct val="90000"/>
              </a:lnSpc>
            </a:pPr>
            <a:r>
              <a:rPr lang="en-US"/>
              <a:t>2007 election of Yar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Adua</a:t>
            </a: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 rot="-5400000">
            <a:off x="4419600" y="2133600"/>
            <a:ext cx="304800" cy="9144000"/>
          </a:xfrm>
          <a:prstGeom prst="rect">
            <a:avLst/>
          </a:prstGeom>
          <a:solidFill>
            <a:srgbClr val="D2802E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0" y="6477000"/>
            <a:ext cx="9144000" cy="76200"/>
          </a:xfrm>
          <a:prstGeom prst="rect">
            <a:avLst/>
          </a:prstGeom>
          <a:solidFill>
            <a:srgbClr val="422C1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2823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86800" cy="1143000"/>
          </a:xfrm>
        </p:spPr>
        <p:txBody>
          <a:bodyPr/>
          <a:lstStyle/>
          <a:p>
            <a:pPr marL="857250" indent="-838200"/>
            <a:r>
              <a:rPr lang="en-US" b="1"/>
              <a:t>The Fragile Nigerian State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419600"/>
          </a:xfrm>
        </p:spPr>
        <p:txBody>
          <a:bodyPr/>
          <a:lstStyle/>
          <a:p>
            <a:pPr marL="812800" indent="-812800">
              <a:lnSpc>
                <a:spcPct val="90000"/>
              </a:lnSpc>
            </a:pPr>
            <a:r>
              <a:rPr lang="en-US" sz="2800"/>
              <a:t>The Fourth Republic</a:t>
            </a:r>
          </a:p>
          <a:p>
            <a:pPr marL="1168400" lvl="1" indent="-711200">
              <a:lnSpc>
                <a:spcPct val="90000"/>
              </a:lnSpc>
            </a:pPr>
            <a:r>
              <a:rPr lang="en-US" u="sng"/>
              <a:t>American-style</a:t>
            </a:r>
            <a:r>
              <a:rPr lang="en-US"/>
              <a:t> presidency</a:t>
            </a:r>
          </a:p>
          <a:p>
            <a:pPr marL="1168400" lvl="1" indent="-711200">
              <a:lnSpc>
                <a:spcPct val="90000"/>
              </a:lnSpc>
            </a:pPr>
            <a:r>
              <a:rPr lang="en-US"/>
              <a:t>National Assembly similar to U.S. Congress</a:t>
            </a:r>
          </a:p>
          <a:p>
            <a:pPr marL="1168400" lvl="1" indent="-711200">
              <a:lnSpc>
                <a:spcPct val="90000"/>
              </a:lnSpc>
            </a:pPr>
            <a:r>
              <a:rPr lang="en-US"/>
              <a:t>Anglo-American style judiciary</a:t>
            </a:r>
          </a:p>
          <a:p>
            <a:pPr marL="1524000" lvl="2" indent="-609600">
              <a:lnSpc>
                <a:spcPct val="90000"/>
              </a:lnSpc>
            </a:pPr>
            <a:r>
              <a:rPr lang="en-US" sz="2800"/>
              <a:t>Network of local and state courts with a Supreme Court</a:t>
            </a:r>
          </a:p>
          <a:p>
            <a:pPr marL="1524000" lvl="2" indent="-609600">
              <a:lnSpc>
                <a:spcPct val="90000"/>
              </a:lnSpc>
            </a:pPr>
            <a:r>
              <a:rPr lang="en-US" sz="2800"/>
              <a:t>Sharia appellate court option for states</a:t>
            </a: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 rot="-5400000">
            <a:off x="4419600" y="2133600"/>
            <a:ext cx="304800" cy="9144000"/>
          </a:xfrm>
          <a:prstGeom prst="rect">
            <a:avLst/>
          </a:prstGeom>
          <a:solidFill>
            <a:srgbClr val="D2802E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0" y="6477000"/>
            <a:ext cx="9144000" cy="76200"/>
          </a:xfrm>
          <a:prstGeom prst="rect">
            <a:avLst/>
          </a:prstGeom>
          <a:solidFill>
            <a:srgbClr val="422C1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6784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Selecting an executive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Direct popular election</a:t>
            </a:r>
          </a:p>
          <a:p>
            <a:r>
              <a:rPr lang="en-US"/>
              <a:t>Variety of candidates</a:t>
            </a:r>
          </a:p>
          <a:p>
            <a:r>
              <a:rPr lang="en-US"/>
              <a:t>Fixed election cycle</a:t>
            </a:r>
          </a:p>
          <a:p>
            <a:r>
              <a:rPr lang="en-US"/>
              <a:t>President cannot run for a third consecutive term</a:t>
            </a:r>
          </a:p>
          <a:p>
            <a:pPr>
              <a:buFont typeface="Wingdings" charset="0"/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9324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Nigerian Executive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105400" y="1600200"/>
            <a:ext cx="4038600" cy="4495800"/>
          </a:xfrm>
        </p:spPr>
        <p:txBody>
          <a:bodyPr/>
          <a:lstStyle/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2000" u="sng"/>
              <a:t>Unique Features</a:t>
            </a:r>
          </a:p>
          <a:p>
            <a:pPr>
              <a:lnSpc>
                <a:spcPct val="80000"/>
              </a:lnSpc>
            </a:pPr>
            <a:r>
              <a:rPr lang="en-US" sz="2000"/>
              <a:t>Military coups.</a:t>
            </a:r>
          </a:p>
          <a:p>
            <a:pPr>
              <a:lnSpc>
                <a:spcPct val="80000"/>
              </a:lnSpc>
            </a:pPr>
            <a:r>
              <a:rPr lang="en-US" sz="2000"/>
              <a:t>The Nigerian Parliament is more compliant.</a:t>
            </a:r>
          </a:p>
          <a:p>
            <a:pPr>
              <a:lnSpc>
                <a:spcPct val="80000"/>
              </a:lnSpc>
            </a:pPr>
            <a:r>
              <a:rPr lang="en-US" sz="2000"/>
              <a:t>Parties play a more significant role in empowering the Nigerian president because his party controls the legislature and helps get his agenda passed.</a:t>
            </a:r>
          </a:p>
          <a:p>
            <a:pPr>
              <a:lnSpc>
                <a:spcPct val="80000"/>
              </a:lnSpc>
            </a:pPr>
            <a:r>
              <a:rPr lang="en-US" sz="2000"/>
              <a:t>The Nigerian President receives more international support.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endParaRPr lang="en-US" sz="2000"/>
          </a:p>
          <a:p>
            <a:pPr>
              <a:lnSpc>
                <a:spcPct val="80000"/>
              </a:lnSpc>
            </a:pPr>
            <a:endParaRPr lang="en-US" sz="2000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304800" y="1693837"/>
            <a:ext cx="4648200" cy="51816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2000" u="sng" dirty="0"/>
              <a:t>Presidential Structure</a:t>
            </a:r>
            <a:endParaRPr lang="en-US" sz="2000" dirty="0"/>
          </a:p>
          <a:p>
            <a:pPr>
              <a:lnSpc>
                <a:spcPct val="80000"/>
              </a:lnSpc>
            </a:pPr>
            <a:r>
              <a:rPr lang="en-US" sz="2000" dirty="0"/>
              <a:t>Acting President: </a:t>
            </a:r>
            <a:r>
              <a:rPr lang="en-US" sz="2000" dirty="0" err="1"/>
              <a:t>Goodluck</a:t>
            </a:r>
            <a:r>
              <a:rPr lang="en-US" sz="2000" dirty="0"/>
              <a:t> Jonathan 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Serves as Head of State and Head of Government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Independently elected according to the 1999 Constitution.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President must be a citizen of Nigeria, at least 40 years of age, and be sponsored by his political party. 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Limited to two terms of office, four years each. </a:t>
            </a:r>
            <a:endParaRPr lang="en-US" sz="2000" u="sng" dirty="0"/>
          </a:p>
        </p:txBody>
      </p:sp>
    </p:spTree>
    <p:extLst>
      <p:ext uri="{BB962C8B-B14F-4D97-AF65-F5344CB8AC3E}">
        <p14:creationId xmlns:p14="http://schemas.microsoft.com/office/powerpoint/2010/main" val="384861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399" y="1735139"/>
            <a:ext cx="7313613" cy="405606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2400" u="sng" dirty="0" err="1"/>
              <a:t>Goodluck</a:t>
            </a:r>
            <a:r>
              <a:rPr lang="en-US" sz="2400" u="sng" dirty="0"/>
              <a:t> Jonathan</a:t>
            </a: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400" dirty="0"/>
              <a:t>Controls: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Military and Police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Federal Ministries (the Cabinet)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Federal Civil Service 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Revenue Allocation System 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Federal Commissions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Signs bills and refers back to Assembly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Appoints ambassadors, etc.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3120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7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Country Bio: Nigeria</a:t>
            </a:r>
          </a:p>
        </p:txBody>
      </p:sp>
      <p:pic>
        <p:nvPicPr>
          <p:cNvPr id="5125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1521851"/>
            <a:ext cx="9124950" cy="4712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75365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86800" cy="1143000"/>
          </a:xfrm>
        </p:spPr>
        <p:txBody>
          <a:bodyPr/>
          <a:lstStyle/>
          <a:p>
            <a:pPr marL="857250" indent="-838200"/>
            <a:r>
              <a:rPr lang="en-US" b="1"/>
              <a:t>The Fragile Nigerian State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419600"/>
          </a:xfrm>
        </p:spPr>
        <p:txBody>
          <a:bodyPr/>
          <a:lstStyle/>
          <a:p>
            <a:pPr marL="1168400" lvl="1" indent="-711200">
              <a:lnSpc>
                <a:spcPct val="90000"/>
              </a:lnSpc>
            </a:pPr>
            <a:r>
              <a:rPr lang="en-US" dirty="0"/>
              <a:t>The </a:t>
            </a:r>
            <a:r>
              <a:rPr lang="en-US" u="sng" dirty="0"/>
              <a:t>Personalization</a:t>
            </a:r>
            <a:r>
              <a:rPr lang="en-US" dirty="0"/>
              <a:t> of </a:t>
            </a:r>
            <a:r>
              <a:rPr lang="en-US" u="sng" dirty="0"/>
              <a:t>Power</a:t>
            </a:r>
          </a:p>
          <a:p>
            <a:pPr marL="1524000" lvl="2" indent="-609600">
              <a:lnSpc>
                <a:spcPct val="90000"/>
              </a:lnSpc>
            </a:pPr>
            <a:r>
              <a:rPr lang="en-US" sz="2800" dirty="0"/>
              <a:t>Person in position more important than formal responsibilities and powers of </a:t>
            </a:r>
            <a:r>
              <a:rPr lang="en-US" sz="2800" dirty="0" smtClean="0"/>
              <a:t>office</a:t>
            </a:r>
          </a:p>
          <a:p>
            <a:pPr marL="914400" lvl="2" indent="0">
              <a:lnSpc>
                <a:spcPct val="90000"/>
              </a:lnSpc>
              <a:buNone/>
            </a:pPr>
            <a:endParaRPr lang="en-US" sz="2800" dirty="0"/>
          </a:p>
          <a:p>
            <a:pPr marL="1168400" lvl="1" indent="-711200">
              <a:lnSpc>
                <a:spcPct val="90000"/>
              </a:lnSpc>
            </a:pPr>
            <a:r>
              <a:rPr lang="en-US" dirty="0"/>
              <a:t>Corruption  - </a:t>
            </a:r>
            <a:r>
              <a:rPr lang="en-US" u="sng" dirty="0"/>
              <a:t>massive</a:t>
            </a:r>
            <a:r>
              <a:rPr lang="en-US" dirty="0"/>
              <a:t> and </a:t>
            </a:r>
            <a:r>
              <a:rPr lang="en-US" u="sng" dirty="0"/>
              <a:t>ubiquitous</a:t>
            </a: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 rot="-5400000">
            <a:off x="4419600" y="2133600"/>
            <a:ext cx="304800" cy="9144000"/>
          </a:xfrm>
          <a:prstGeom prst="rect">
            <a:avLst/>
          </a:prstGeom>
          <a:solidFill>
            <a:srgbClr val="D2802E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0" y="6477000"/>
            <a:ext cx="9144000" cy="76200"/>
          </a:xfrm>
          <a:prstGeom prst="rect">
            <a:avLst/>
          </a:prstGeom>
          <a:solidFill>
            <a:srgbClr val="422C1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5640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86800" cy="1143000"/>
          </a:xfrm>
        </p:spPr>
        <p:txBody>
          <a:bodyPr/>
          <a:lstStyle/>
          <a:p>
            <a:pPr marL="857250" indent="-838200"/>
            <a:r>
              <a:rPr lang="en-US" b="1"/>
              <a:t>The Fragile Nigerian State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229600" cy="4449763"/>
          </a:xfrm>
        </p:spPr>
        <p:txBody>
          <a:bodyPr/>
          <a:lstStyle/>
          <a:p>
            <a:pPr marL="1524000" lvl="2" indent="-609600">
              <a:lnSpc>
                <a:spcPct val="90000"/>
              </a:lnSpc>
            </a:pPr>
            <a:r>
              <a:rPr lang="en-US" sz="3200"/>
              <a:t>Federalism</a:t>
            </a:r>
          </a:p>
          <a:p>
            <a:pPr marL="1879600" lvl="3" indent="-508000">
              <a:lnSpc>
                <a:spcPct val="90000"/>
              </a:lnSpc>
            </a:pPr>
            <a:r>
              <a:rPr lang="en-US" sz="3200" u="sng"/>
              <a:t>Blunted ethnic conflict</a:t>
            </a:r>
          </a:p>
          <a:p>
            <a:pPr marL="1879600" lvl="3" indent="-508000">
              <a:lnSpc>
                <a:spcPct val="90000"/>
              </a:lnSpc>
            </a:pPr>
            <a:r>
              <a:rPr lang="en-US" sz="3200"/>
              <a:t>Uncertainty about powers of </a:t>
            </a:r>
            <a:r>
              <a:rPr lang="en-US" sz="3200" u="sng"/>
              <a:t>states</a:t>
            </a:r>
          </a:p>
          <a:p>
            <a:pPr marL="1879600" lvl="3" indent="-508000">
              <a:lnSpc>
                <a:spcPct val="90000"/>
              </a:lnSpc>
            </a:pPr>
            <a:r>
              <a:rPr lang="en-US" sz="3200"/>
              <a:t>Duplication of services and </a:t>
            </a:r>
            <a:r>
              <a:rPr lang="en-US" sz="3200" u="sng"/>
              <a:t>bureaucracies</a:t>
            </a:r>
          </a:p>
          <a:p>
            <a:pPr marL="1879600" lvl="3" indent="-508000">
              <a:lnSpc>
                <a:spcPct val="90000"/>
              </a:lnSpc>
            </a:pPr>
            <a:r>
              <a:rPr lang="en-US" sz="3200"/>
              <a:t>Preserved </a:t>
            </a:r>
            <a:r>
              <a:rPr lang="en-US" sz="3200" u="sng"/>
              <a:t>ethnic</a:t>
            </a:r>
            <a:r>
              <a:rPr lang="en-US" sz="3200"/>
              <a:t> divisions</a:t>
            </a: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 rot="-5400000">
            <a:off x="4419600" y="2133600"/>
            <a:ext cx="304800" cy="9144000"/>
          </a:xfrm>
          <a:prstGeom prst="rect">
            <a:avLst/>
          </a:prstGeom>
          <a:solidFill>
            <a:srgbClr val="D2802E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0" y="6477000"/>
            <a:ext cx="9144000" cy="76200"/>
          </a:xfrm>
          <a:prstGeom prst="rect">
            <a:avLst/>
          </a:prstGeom>
          <a:solidFill>
            <a:srgbClr val="422C1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0459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marL="857250" indent="-838200"/>
            <a:r>
              <a:rPr lang="en-US" sz="3600" b="1"/>
              <a:t>Nigeria and the Plight of the Third World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229600" cy="4449763"/>
          </a:xfrm>
        </p:spPr>
        <p:txBody>
          <a:bodyPr/>
          <a:lstStyle/>
          <a:p>
            <a:pPr marL="812800" indent="-812800">
              <a:lnSpc>
                <a:spcPct val="90000"/>
              </a:lnSpc>
            </a:pPr>
            <a:r>
              <a:rPr lang="en-US" sz="4000"/>
              <a:t>Should there be a Nigeria?</a:t>
            </a:r>
          </a:p>
          <a:p>
            <a:pPr marL="812800" indent="-812800">
              <a:lnSpc>
                <a:spcPct val="90000"/>
              </a:lnSpc>
            </a:pPr>
            <a:r>
              <a:rPr lang="en-US" sz="4000"/>
              <a:t>Prospects for national reorganization in Africa very unlikely</a:t>
            </a:r>
          </a:p>
          <a:p>
            <a:pPr marL="812800" indent="-812800">
              <a:lnSpc>
                <a:spcPct val="90000"/>
              </a:lnSpc>
            </a:pPr>
            <a:r>
              <a:rPr lang="en-US" sz="4000"/>
              <a:t>Solutions will have to come within current national boundaries.</a:t>
            </a: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 rot="-5400000">
            <a:off x="4419600" y="2133600"/>
            <a:ext cx="304800" cy="9144000"/>
          </a:xfrm>
          <a:prstGeom prst="rect">
            <a:avLst/>
          </a:prstGeom>
          <a:solidFill>
            <a:srgbClr val="D2802E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0" y="6477000"/>
            <a:ext cx="9144000" cy="76200"/>
          </a:xfrm>
          <a:prstGeom prst="rect">
            <a:avLst/>
          </a:prstGeom>
          <a:solidFill>
            <a:srgbClr val="422C1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408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Participation in Nigeria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r>
              <a:rPr lang="en-US" sz="2400"/>
              <a:t>Identify areas in which </a:t>
            </a:r>
            <a:r>
              <a:rPr lang="en-US" sz="2400" u="sng"/>
              <a:t>discussions of political policy</a:t>
            </a:r>
            <a:r>
              <a:rPr lang="en-US" sz="2400"/>
              <a:t> take place in some of the countries studied so far….</a:t>
            </a:r>
          </a:p>
          <a:p>
            <a:pPr>
              <a:lnSpc>
                <a:spcPct val="80000"/>
              </a:lnSpc>
            </a:pPr>
            <a:r>
              <a:rPr lang="en-US" sz="2400"/>
              <a:t>Possible Answers: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Informal family discussions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News media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Advertising media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Civic groups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Formal Political Settings (Political parties, campaigns, interest groups, lobbying, and government committees and ministries)</a:t>
            </a:r>
          </a:p>
          <a:p>
            <a:pPr>
              <a:lnSpc>
                <a:spcPct val="80000"/>
              </a:lnSpc>
            </a:pPr>
            <a:r>
              <a:rPr lang="en-US" sz="2400"/>
              <a:t>How do </a:t>
            </a:r>
            <a:r>
              <a:rPr lang="en-US" sz="2400" b="1"/>
              <a:t>discussion</a:t>
            </a:r>
            <a:r>
              <a:rPr lang="en-US" sz="2400"/>
              <a:t> arenas differ from </a:t>
            </a:r>
            <a:r>
              <a:rPr lang="en-US" sz="2400" b="1"/>
              <a:t>decision-making</a:t>
            </a:r>
            <a:r>
              <a:rPr lang="en-US" sz="2400"/>
              <a:t> arenas where policies are </a:t>
            </a:r>
            <a:r>
              <a:rPr lang="en-US" sz="2400" i="1"/>
              <a:t>actually</a:t>
            </a:r>
            <a:r>
              <a:rPr lang="en-US" sz="2400"/>
              <a:t> </a:t>
            </a:r>
            <a:r>
              <a:rPr lang="en-US" sz="2400" i="1"/>
              <a:t>adopted</a:t>
            </a:r>
            <a:r>
              <a:rPr lang="en-US" sz="2400"/>
              <a:t>?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Conflict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Accuracy of information</a:t>
            </a:r>
          </a:p>
        </p:txBody>
      </p:sp>
    </p:spTree>
    <p:extLst>
      <p:ext uri="{BB962C8B-B14F-4D97-AF65-F5344CB8AC3E}">
        <p14:creationId xmlns:p14="http://schemas.microsoft.com/office/powerpoint/2010/main" val="3283191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8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481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481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Identity Politics in Nigeria</a:t>
            </a:r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prebendalism</a:t>
            </a:r>
          </a:p>
        </p:txBody>
      </p:sp>
    </p:spTree>
    <p:extLst>
      <p:ext uri="{BB962C8B-B14F-4D97-AF65-F5344CB8AC3E}">
        <p14:creationId xmlns:p14="http://schemas.microsoft.com/office/powerpoint/2010/main" val="6103965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Background to </a:t>
            </a:r>
            <a:r>
              <a:rPr lang="en-US" i="1"/>
              <a:t>prebendalism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80000"/>
              </a:lnSpc>
            </a:pPr>
            <a:r>
              <a:rPr lang="en-US" sz="2800"/>
              <a:t>Traditional Nigerian societies were </a:t>
            </a:r>
            <a:r>
              <a:rPr lang="en-US" sz="2800" u="sng"/>
              <a:t>village societies</a:t>
            </a:r>
            <a:r>
              <a:rPr lang="en-US" sz="2800"/>
              <a:t>: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Nearly everyone was related to everyone else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Survival and well-being depended on </a:t>
            </a:r>
            <a:r>
              <a:rPr lang="en-US" sz="2400" u="sng"/>
              <a:t>cooperation</a:t>
            </a:r>
            <a:r>
              <a:rPr lang="en-US" sz="2400"/>
              <a:t> and </a:t>
            </a:r>
            <a:r>
              <a:rPr lang="en-US" sz="2400" u="sng"/>
              <a:t>sharing</a:t>
            </a:r>
            <a:r>
              <a:rPr lang="en-US" sz="2400"/>
              <a:t>.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There was NOT a great difference in wealth and income.  EVERYONE TOOK CARE OF EVERYONE ELSE IN THE VILLAGE!</a:t>
            </a:r>
          </a:p>
          <a:p>
            <a:pPr>
              <a:lnSpc>
                <a:spcPct val="80000"/>
              </a:lnSpc>
            </a:pPr>
            <a:r>
              <a:rPr lang="en-US" sz="2800"/>
              <a:t>This mindset spread throughout Nigeria even after British colonial occupation.</a:t>
            </a:r>
          </a:p>
          <a:p>
            <a:pPr>
              <a:lnSpc>
                <a:spcPct val="80000"/>
              </a:lnSpc>
            </a:pPr>
            <a:r>
              <a:rPr lang="en-US" sz="2800"/>
              <a:t>This concept is foreign to many Americans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Example: Hillary Clinton, </a:t>
            </a:r>
            <a:r>
              <a:rPr lang="en-US" sz="2400" i="1"/>
              <a:t>It Takes a Village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0336733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Definition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sz="2400" i="1"/>
              <a:t>Prebendalism</a:t>
            </a:r>
            <a:r>
              <a:rPr lang="en-US" sz="2400"/>
              <a:t> is the version of identify politics practiced in Nigeria</a:t>
            </a:r>
          </a:p>
          <a:p>
            <a:pPr lvl="1">
              <a:lnSpc>
                <a:spcPct val="80000"/>
              </a:lnSpc>
            </a:pPr>
            <a:r>
              <a:rPr lang="en-US" sz="2000" i="1"/>
              <a:t>Prebend </a:t>
            </a:r>
            <a:r>
              <a:rPr lang="en-US" sz="2000"/>
              <a:t>= salary paid to a clergymen from a special fund administered by his church or cathedral.</a:t>
            </a:r>
          </a:p>
          <a:p>
            <a:pPr>
              <a:lnSpc>
                <a:spcPct val="80000"/>
              </a:lnSpc>
            </a:pPr>
            <a:r>
              <a:rPr lang="en-US" sz="2400"/>
              <a:t>In Nigeria, </a:t>
            </a:r>
            <a:r>
              <a:rPr lang="en-US" sz="2400" i="1"/>
              <a:t>prebendalism</a:t>
            </a:r>
            <a:r>
              <a:rPr lang="en-US" sz="2400"/>
              <a:t> describes the common notion that a person elected to or employed by the government is </a:t>
            </a:r>
            <a:r>
              <a:rPr lang="en-US" sz="2400" b="1" u="sng"/>
              <a:t>ENTITLED</a:t>
            </a:r>
            <a:r>
              <a:rPr lang="en-US" sz="2400"/>
              <a:t> to benefit from the position. 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Those who are elected or hired are also entitled to a share of the benefits that come with power and control of government spending.   </a:t>
            </a:r>
          </a:p>
          <a:p>
            <a:pPr>
              <a:lnSpc>
                <a:spcPct val="80000"/>
              </a:lnSpc>
            </a:pPr>
            <a:r>
              <a:rPr lang="en-US" sz="2400"/>
              <a:t>It is the disbursement of </a:t>
            </a:r>
            <a:r>
              <a:rPr lang="en-US" sz="2400" u="sng"/>
              <a:t>public offices</a:t>
            </a:r>
            <a:r>
              <a:rPr lang="en-US" sz="2400"/>
              <a:t> and </a:t>
            </a:r>
            <a:r>
              <a:rPr lang="en-US" sz="2400" u="sng"/>
              <a:t>state rents</a:t>
            </a:r>
            <a:r>
              <a:rPr lang="en-US" sz="2400"/>
              <a:t> to one</a:t>
            </a:r>
            <a:r>
              <a:rPr lang="ja-JP" altLang="en-US" sz="2400">
                <a:latin typeface="Arial"/>
              </a:rPr>
              <a:t>’</a:t>
            </a:r>
            <a:r>
              <a:rPr lang="en-US" sz="2400"/>
              <a:t>s ethnic-based clients. </a:t>
            </a:r>
          </a:p>
          <a:p>
            <a:pPr>
              <a:lnSpc>
                <a:spcPct val="80000"/>
              </a:lnSpc>
            </a:pPr>
            <a:r>
              <a:rPr lang="en-US" sz="2400"/>
              <a:t>An extreme form of </a:t>
            </a:r>
            <a:r>
              <a:rPr lang="en-US" sz="2400" u="sng"/>
              <a:t>clientalism</a:t>
            </a:r>
            <a:r>
              <a:rPr lang="en-US" sz="2400"/>
              <a:t> that refers to the practice of mobilizing cultural and other sectional identities by political aspirants and officeholders for the purpose of corruptly appropriating </a:t>
            </a:r>
            <a:r>
              <a:rPr lang="en-US" sz="2400" u="sng"/>
              <a:t>state</a:t>
            </a:r>
            <a:r>
              <a:rPr lang="en-US" sz="2400"/>
              <a:t> </a:t>
            </a:r>
            <a:r>
              <a:rPr lang="en-US" sz="2400" u="sng"/>
              <a:t>resources</a:t>
            </a:r>
            <a:r>
              <a:rPr lang="en-US" sz="240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829725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Further Discussion of Nigeria…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8472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86800" cy="1143000"/>
          </a:xfrm>
        </p:spPr>
        <p:txBody>
          <a:bodyPr/>
          <a:lstStyle/>
          <a:p>
            <a:pPr marL="857250" indent="-838200"/>
            <a:r>
              <a:rPr lang="en-US" b="1"/>
              <a:t>Feedback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229600" cy="4449763"/>
          </a:xfrm>
        </p:spPr>
        <p:txBody>
          <a:bodyPr/>
          <a:lstStyle/>
          <a:p>
            <a:pPr marL="1168400" lvl="1" indent="-711200">
              <a:lnSpc>
                <a:spcPct val="90000"/>
              </a:lnSpc>
            </a:pPr>
            <a:r>
              <a:rPr lang="en-US"/>
              <a:t>Relatively </a:t>
            </a:r>
            <a:r>
              <a:rPr lang="en-US" u="sng"/>
              <a:t>free press</a:t>
            </a:r>
            <a:r>
              <a:rPr lang="en-US"/>
              <a:t> (even under military regimes)</a:t>
            </a:r>
          </a:p>
          <a:p>
            <a:pPr marL="1168400" lvl="1" indent="-711200">
              <a:lnSpc>
                <a:spcPct val="90000"/>
              </a:lnSpc>
            </a:pPr>
            <a:r>
              <a:rPr lang="en-US"/>
              <a:t>Low </a:t>
            </a:r>
            <a:r>
              <a:rPr lang="en-US" u="sng"/>
              <a:t>literacy</a:t>
            </a:r>
            <a:r>
              <a:rPr lang="en-US"/>
              <a:t> rate</a:t>
            </a:r>
          </a:p>
          <a:p>
            <a:pPr marL="1168400" lvl="1" indent="-711200">
              <a:lnSpc>
                <a:spcPct val="90000"/>
              </a:lnSpc>
            </a:pPr>
            <a:r>
              <a:rPr lang="en-US"/>
              <a:t>Government-controlled broadcast media key to feedback</a:t>
            </a:r>
          </a:p>
          <a:p>
            <a:pPr marL="1168400" lvl="1" indent="-711200">
              <a:lnSpc>
                <a:spcPct val="90000"/>
              </a:lnSpc>
            </a:pPr>
            <a:r>
              <a:rPr lang="en-US" u="sng"/>
              <a:t>State broadcast</a:t>
            </a:r>
            <a:r>
              <a:rPr lang="en-US"/>
              <a:t> stations now compete with national network</a:t>
            </a:r>
          </a:p>
        </p:txBody>
      </p:sp>
      <p:sp>
        <p:nvSpPr>
          <p:cNvPr id="80900" name="Rectangle 4"/>
          <p:cNvSpPr>
            <a:spLocks noChangeArrowheads="1"/>
          </p:cNvSpPr>
          <p:nvPr/>
        </p:nvSpPr>
        <p:spPr bwMode="auto">
          <a:xfrm rot="-5400000">
            <a:off x="4419600" y="2133600"/>
            <a:ext cx="304800" cy="9144000"/>
          </a:xfrm>
          <a:prstGeom prst="rect">
            <a:avLst/>
          </a:prstGeom>
          <a:solidFill>
            <a:srgbClr val="D2802E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01" name="Rectangle 5"/>
          <p:cNvSpPr>
            <a:spLocks noChangeArrowheads="1"/>
          </p:cNvSpPr>
          <p:nvPr/>
        </p:nvSpPr>
        <p:spPr bwMode="auto">
          <a:xfrm>
            <a:off x="0" y="6477000"/>
            <a:ext cx="9144000" cy="76200"/>
          </a:xfrm>
          <a:prstGeom prst="rect">
            <a:avLst/>
          </a:prstGeom>
          <a:solidFill>
            <a:srgbClr val="422C1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7925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86800" cy="1143000"/>
          </a:xfrm>
        </p:spPr>
        <p:txBody>
          <a:bodyPr/>
          <a:lstStyle/>
          <a:p>
            <a:pPr marL="857250" indent="-838200"/>
            <a:r>
              <a:rPr lang="en-US" b="1"/>
              <a:t>Public Policy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229600" cy="4449763"/>
          </a:xfrm>
        </p:spPr>
        <p:txBody>
          <a:bodyPr/>
          <a:lstStyle/>
          <a:p>
            <a:pPr marL="812800" indent="-812800">
              <a:lnSpc>
                <a:spcPct val="90000"/>
              </a:lnSpc>
            </a:pPr>
            <a:r>
              <a:rPr lang="en-US"/>
              <a:t>Economic development and structural adjustment</a:t>
            </a:r>
          </a:p>
          <a:p>
            <a:pPr marL="1168400" lvl="1" indent="-711200">
              <a:lnSpc>
                <a:spcPct val="90000"/>
              </a:lnSpc>
            </a:pPr>
            <a:r>
              <a:rPr lang="en-US" u="sng"/>
              <a:t>Export-based</a:t>
            </a:r>
            <a:r>
              <a:rPr lang="en-US"/>
              <a:t> economy vulnerable</a:t>
            </a:r>
          </a:p>
          <a:p>
            <a:pPr marL="1168400" lvl="1" indent="-711200">
              <a:lnSpc>
                <a:spcPct val="90000"/>
              </a:lnSpc>
            </a:pPr>
            <a:r>
              <a:rPr lang="en-US"/>
              <a:t>Oil prices have created </a:t>
            </a:r>
            <a:r>
              <a:rPr lang="en-US" u="sng"/>
              <a:t>crises</a:t>
            </a:r>
            <a:r>
              <a:rPr lang="en-US"/>
              <a:t> and </a:t>
            </a:r>
            <a:r>
              <a:rPr lang="en-US" u="sng"/>
              <a:t>opportunities</a:t>
            </a:r>
          </a:p>
          <a:p>
            <a:pPr marL="1168400" lvl="1" indent="-711200">
              <a:lnSpc>
                <a:spcPct val="90000"/>
              </a:lnSpc>
            </a:pPr>
            <a:r>
              <a:rPr lang="en-US"/>
              <a:t>Import </a:t>
            </a:r>
            <a:r>
              <a:rPr lang="en-US" u="sng"/>
              <a:t>substitution</a:t>
            </a:r>
            <a:r>
              <a:rPr lang="en-US"/>
              <a:t> has not worked well</a:t>
            </a:r>
          </a:p>
          <a:p>
            <a:pPr marL="1168400" lvl="1" indent="-711200">
              <a:lnSpc>
                <a:spcPct val="90000"/>
              </a:lnSpc>
            </a:pPr>
            <a:r>
              <a:rPr lang="en-US" u="sng"/>
              <a:t>Structural</a:t>
            </a:r>
            <a:r>
              <a:rPr lang="en-US"/>
              <a:t> adjustment results mixed</a:t>
            </a:r>
          </a:p>
        </p:txBody>
      </p:sp>
      <p:sp>
        <p:nvSpPr>
          <p:cNvPr id="81924" name="Rectangle 4"/>
          <p:cNvSpPr>
            <a:spLocks noChangeArrowheads="1"/>
          </p:cNvSpPr>
          <p:nvPr/>
        </p:nvSpPr>
        <p:spPr bwMode="auto">
          <a:xfrm rot="-5400000">
            <a:off x="4419600" y="2133600"/>
            <a:ext cx="304800" cy="9144000"/>
          </a:xfrm>
          <a:prstGeom prst="rect">
            <a:avLst/>
          </a:prstGeom>
          <a:solidFill>
            <a:srgbClr val="D2802E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25" name="Rectangle 5"/>
          <p:cNvSpPr>
            <a:spLocks noChangeArrowheads="1"/>
          </p:cNvSpPr>
          <p:nvPr/>
        </p:nvSpPr>
        <p:spPr bwMode="auto">
          <a:xfrm>
            <a:off x="0" y="6477000"/>
            <a:ext cx="9144000" cy="76200"/>
          </a:xfrm>
          <a:prstGeom prst="rect">
            <a:avLst/>
          </a:prstGeom>
          <a:solidFill>
            <a:srgbClr val="422C1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690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5852"/>
            <a:ext cx="7313613" cy="868362"/>
          </a:xfrm>
        </p:spPr>
        <p:txBody>
          <a:bodyPr/>
          <a:lstStyle/>
          <a:p>
            <a:r>
              <a:rPr lang="en-US" dirty="0" smtClean="0"/>
              <a:t>Comparing to the Rest of Africa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Nigeria is a </a:t>
            </a:r>
            <a:r>
              <a:rPr lang="en-US" dirty="0" err="1" smtClean="0"/>
              <a:t>megastate</a:t>
            </a:r>
            <a:r>
              <a:rPr lang="en-US" dirty="0" smtClean="0"/>
              <a:t>!</a:t>
            </a:r>
          </a:p>
          <a:p>
            <a:pPr lvl="1"/>
            <a:r>
              <a:rPr lang="en-US" dirty="0" smtClean="0"/>
              <a:t>Larger than Britain and France</a:t>
            </a:r>
          </a:p>
          <a:p>
            <a:pPr lvl="1"/>
            <a:r>
              <a:rPr lang="en-US" dirty="0" smtClean="0"/>
              <a:t>1/5 of Africa’s population</a:t>
            </a:r>
          </a:p>
          <a:p>
            <a:pPr lvl="1"/>
            <a:r>
              <a:rPr lang="en-US" dirty="0" smtClean="0"/>
              <a:t>World’s largest black population</a:t>
            </a:r>
          </a:p>
          <a:p>
            <a:r>
              <a:rPr lang="en-US" dirty="0" smtClean="0"/>
              <a:t>International Importance</a:t>
            </a:r>
          </a:p>
          <a:p>
            <a:pPr lvl="1"/>
            <a:r>
              <a:rPr lang="en-US" dirty="0" smtClean="0"/>
              <a:t>Large petroleum reserves</a:t>
            </a:r>
          </a:p>
          <a:p>
            <a:pPr lvl="1"/>
            <a:r>
              <a:rPr lang="en-US" dirty="0" smtClean="0"/>
              <a:t>Large standing military</a:t>
            </a:r>
          </a:p>
          <a:p>
            <a:r>
              <a:rPr lang="en-US" dirty="0" smtClean="0"/>
              <a:t>104 universities makes it the center for learning and research in Africa.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24167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REVIEW: What are patron-client networks?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/>
              <a:t>Relationships between higher-up individuals (</a:t>
            </a:r>
            <a:r>
              <a:rPr lang="en-US" sz="2800" u="sng"/>
              <a:t>patrons</a:t>
            </a:r>
            <a:r>
              <a:rPr lang="en-US" sz="2800"/>
              <a:t>) and a subordinate individual (</a:t>
            </a:r>
            <a:r>
              <a:rPr lang="en-US" sz="2800" u="sng"/>
              <a:t>client</a:t>
            </a:r>
            <a:r>
              <a:rPr lang="en-US" sz="2800"/>
              <a:t>).  Each benefits from the relationship as </a:t>
            </a:r>
            <a:r>
              <a:rPr lang="en-US" sz="2800" u="sng"/>
              <a:t>political</a:t>
            </a:r>
            <a:r>
              <a:rPr lang="en-US" sz="2800"/>
              <a:t> </a:t>
            </a:r>
            <a:r>
              <a:rPr lang="en-US" sz="2800" u="sng"/>
              <a:t>favors</a:t>
            </a:r>
            <a:r>
              <a:rPr lang="en-US" sz="2800"/>
              <a:t> are given by the patron in return for support from the client.  </a:t>
            </a:r>
          </a:p>
          <a:p>
            <a:r>
              <a:rPr lang="en-US" sz="2800"/>
              <a:t>What is the name for the system in Nigeria? Mexico?</a:t>
            </a:r>
          </a:p>
          <a:p>
            <a:pPr lvl="1"/>
            <a:r>
              <a:rPr lang="en-US" sz="2400"/>
              <a:t>In Nigeria such relationships are called </a:t>
            </a:r>
            <a:r>
              <a:rPr lang="en-US" sz="2400" i="1" u="sng"/>
              <a:t>prebendalism</a:t>
            </a:r>
            <a:r>
              <a:rPr lang="en-US" sz="2400"/>
              <a:t> and in Mexico it is called the  </a:t>
            </a:r>
            <a:r>
              <a:rPr lang="en-US" sz="2400" i="1" u="sng"/>
              <a:t>camarilla</a:t>
            </a:r>
            <a:r>
              <a:rPr lang="en-US" sz="2400"/>
              <a:t> system.  </a:t>
            </a:r>
          </a:p>
        </p:txBody>
      </p:sp>
    </p:spTree>
    <p:extLst>
      <p:ext uri="{BB962C8B-B14F-4D97-AF65-F5344CB8AC3E}">
        <p14:creationId xmlns:p14="http://schemas.microsoft.com/office/powerpoint/2010/main" val="25792905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REVIEW: What is an Ethnic Cleavage? And what are the three major cleavages in Nigeria?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 u="sng"/>
              <a:t>Differences</a:t>
            </a:r>
            <a:r>
              <a:rPr lang="en-US"/>
              <a:t> or </a:t>
            </a:r>
            <a:r>
              <a:rPr lang="en-US" u="sng"/>
              <a:t>division</a:t>
            </a:r>
            <a:r>
              <a:rPr lang="en-US"/>
              <a:t> in the characteristics of a population.  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Ausa-Fulani, Igbo, and Yoruba</a:t>
            </a:r>
          </a:p>
        </p:txBody>
      </p:sp>
    </p:spTree>
    <p:extLst>
      <p:ext uri="{BB962C8B-B14F-4D97-AF65-F5344CB8AC3E}">
        <p14:creationId xmlns:p14="http://schemas.microsoft.com/office/powerpoint/2010/main" val="7185388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Ethnic conflict in Nigeria….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800"/>
              <a:t>There are hundred of </a:t>
            </a:r>
            <a:r>
              <a:rPr lang="en-US" sz="2800" u="sng"/>
              <a:t>ethnic</a:t>
            </a:r>
            <a:r>
              <a:rPr lang="en-US" sz="2800"/>
              <a:t> </a:t>
            </a:r>
            <a:r>
              <a:rPr lang="en-US" sz="2800" u="sng"/>
              <a:t>groups</a:t>
            </a:r>
            <a:r>
              <a:rPr lang="en-US" sz="2800"/>
              <a:t> and </a:t>
            </a:r>
            <a:r>
              <a:rPr lang="en-US" sz="2800" u="sng"/>
              <a:t>conflicts</a:t>
            </a:r>
            <a:r>
              <a:rPr lang="en-US" sz="2800"/>
              <a:t> occur over </a:t>
            </a:r>
            <a:r>
              <a:rPr lang="en-US" sz="2800" u="sng"/>
              <a:t>religion</a:t>
            </a:r>
            <a:r>
              <a:rPr lang="en-US" sz="2800"/>
              <a:t>, </a:t>
            </a:r>
            <a:r>
              <a:rPr lang="en-US" sz="2800" u="sng"/>
              <a:t>economic</a:t>
            </a:r>
            <a:r>
              <a:rPr lang="en-US" sz="2800"/>
              <a:t> </a:t>
            </a:r>
            <a:r>
              <a:rPr lang="en-US" sz="2800" u="sng"/>
              <a:t>status</a:t>
            </a:r>
            <a:r>
              <a:rPr lang="en-US" sz="2800"/>
              <a:t> and </a:t>
            </a:r>
            <a:r>
              <a:rPr lang="en-US" sz="2800" u="sng"/>
              <a:t>traditions</a:t>
            </a:r>
            <a:r>
              <a:rPr lang="en-US" sz="2800"/>
              <a:t>. 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Hausa-Muslim group who dominates North  while the rest of the country is largely Christianity or indigenous religions.</a:t>
            </a:r>
          </a:p>
          <a:p>
            <a:pPr>
              <a:lnSpc>
                <a:spcPct val="90000"/>
              </a:lnSpc>
            </a:pPr>
            <a:r>
              <a:rPr lang="ja-JP" altLang="en-US" sz="2800">
                <a:latin typeface="Arial"/>
              </a:rPr>
              <a:t>“</a:t>
            </a:r>
            <a:r>
              <a:rPr lang="en-US" sz="2800"/>
              <a:t>…democratic compromise difficult. The different groups clamor for scarce resources and for control of the government. This leads to what Daniel Chirot refers to as "democratic paralysis</a:t>
            </a:r>
            <a:r>
              <a:rPr lang="ja-JP" altLang="en-US" sz="2800">
                <a:latin typeface="Arial"/>
              </a:rPr>
              <a:t>”</a:t>
            </a:r>
            <a:r>
              <a:rPr lang="en-US" sz="2800"/>
              <a:t>…</a:t>
            </a:r>
            <a:r>
              <a:rPr lang="ja-JP" altLang="en-US" sz="2800">
                <a:latin typeface="Arial"/>
              </a:rPr>
              <a:t>”</a:t>
            </a:r>
            <a:r>
              <a:rPr lang="en-US" sz="28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168334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What has Nigeria done to reduce ethnic conflict?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2800"/>
              <a:t>Require that political parties have </a:t>
            </a:r>
            <a:r>
              <a:rPr lang="en-US" sz="2800" u="sng"/>
              <a:t>broad popular support.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This is done by the National Election Commission (NEC), a commission that requires presidential candidates have support from a variety of regions.  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It also establishes guidelines for party formation.  </a:t>
            </a:r>
          </a:p>
          <a:p>
            <a:pPr>
              <a:lnSpc>
                <a:spcPct val="90000"/>
              </a:lnSpc>
            </a:pPr>
            <a:r>
              <a:rPr lang="en-US" sz="2800"/>
              <a:t>Obasanjo</a:t>
            </a:r>
            <a:r>
              <a:rPr lang="ja-JP" altLang="en-US" sz="2800">
                <a:latin typeface="Arial"/>
              </a:rPr>
              <a:t>’</a:t>
            </a:r>
            <a:r>
              <a:rPr lang="en-US" sz="2800"/>
              <a:t>s contributions: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Attempting to create a more </a:t>
            </a:r>
            <a:r>
              <a:rPr lang="en-US" sz="2400" u="sng"/>
              <a:t>stable</a:t>
            </a:r>
            <a:r>
              <a:rPr lang="en-US" sz="2400"/>
              <a:t> and </a:t>
            </a:r>
            <a:r>
              <a:rPr lang="en-US" sz="2400" u="sng"/>
              <a:t>open</a:t>
            </a:r>
            <a:r>
              <a:rPr lang="en-US" sz="2400"/>
              <a:t> </a:t>
            </a:r>
            <a:r>
              <a:rPr lang="en-US" sz="2400" u="sng"/>
              <a:t>society</a:t>
            </a:r>
            <a:r>
              <a:rPr lang="en-US" sz="2400"/>
              <a:t>.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Nigeria has </a:t>
            </a:r>
            <a:r>
              <a:rPr lang="en-US" sz="2400" u="sng"/>
              <a:t>divided</a:t>
            </a:r>
            <a:r>
              <a:rPr lang="en-US" sz="2400"/>
              <a:t> </a:t>
            </a:r>
            <a:r>
              <a:rPr lang="en-US" sz="2400" u="sng"/>
              <a:t>funds</a:t>
            </a:r>
            <a:r>
              <a:rPr lang="en-US" sz="2400"/>
              <a:t> more </a:t>
            </a:r>
            <a:r>
              <a:rPr lang="en-US" sz="2400" u="sng"/>
              <a:t>equitably</a:t>
            </a:r>
            <a:r>
              <a:rPr lang="en-US" sz="2400"/>
              <a:t> among the states. 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One member from each </a:t>
            </a:r>
            <a:r>
              <a:rPr lang="en-US" sz="2400" u="sng"/>
              <a:t>state</a:t>
            </a:r>
            <a:r>
              <a:rPr lang="en-US" sz="2400"/>
              <a:t> in his cabinet.</a:t>
            </a:r>
          </a:p>
        </p:txBody>
      </p:sp>
    </p:spTree>
    <p:extLst>
      <p:ext uri="{BB962C8B-B14F-4D97-AF65-F5344CB8AC3E}">
        <p14:creationId xmlns:p14="http://schemas.microsoft.com/office/powerpoint/2010/main" val="13636772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76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6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How has the government</a:t>
            </a:r>
            <a:r>
              <a:rPr lang="ja-JP" altLang="en-US" sz="3600">
                <a:latin typeface="Arial"/>
              </a:rPr>
              <a:t>’</a:t>
            </a:r>
            <a:r>
              <a:rPr lang="en-US" sz="3600"/>
              <a:t>s response to ethnic conflict impacted political stability in the country?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r>
              <a:rPr lang="en-US" sz="2800"/>
              <a:t>There has been </a:t>
            </a:r>
            <a:r>
              <a:rPr lang="en-US" sz="2800" u="sng"/>
              <a:t>moderate</a:t>
            </a:r>
            <a:r>
              <a:rPr lang="en-US" sz="2800"/>
              <a:t> success.  </a:t>
            </a:r>
          </a:p>
          <a:p>
            <a:pPr>
              <a:lnSpc>
                <a:spcPct val="80000"/>
              </a:lnSpc>
            </a:pPr>
            <a:r>
              <a:rPr lang="en-US" sz="2800"/>
              <a:t>Obasanjo was elected using the rules of the </a:t>
            </a:r>
            <a:r>
              <a:rPr lang="en-US" sz="2800" u="sng"/>
              <a:t>FEDCO</a:t>
            </a:r>
            <a:r>
              <a:rPr lang="en-US" sz="2800"/>
              <a:t> (now the </a:t>
            </a:r>
            <a:r>
              <a:rPr lang="en-US" sz="2800" u="sng"/>
              <a:t>INEC</a:t>
            </a:r>
            <a:r>
              <a:rPr lang="en-US" sz="2800"/>
              <a:t>) and has remained fairly </a:t>
            </a:r>
            <a:r>
              <a:rPr lang="en-US" sz="2800" u="sng"/>
              <a:t>popular</a:t>
            </a:r>
            <a:r>
              <a:rPr lang="en-US" sz="2800"/>
              <a:t> with many groups.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He is one of the few Nigerian politicians not elected because of </a:t>
            </a:r>
            <a:r>
              <a:rPr lang="en-US" sz="2400" u="sng"/>
              <a:t>ethnic origin</a:t>
            </a:r>
            <a:r>
              <a:rPr lang="en-US" sz="2400"/>
              <a:t>.</a:t>
            </a:r>
          </a:p>
          <a:p>
            <a:pPr>
              <a:lnSpc>
                <a:spcPct val="80000"/>
              </a:lnSpc>
            </a:pPr>
            <a:r>
              <a:rPr lang="en-US" sz="2800"/>
              <a:t>However…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Ethnic conflict continues as evidenced by </a:t>
            </a:r>
            <a:r>
              <a:rPr lang="ja-JP" altLang="en-US" sz="2400">
                <a:latin typeface="Arial"/>
              </a:rPr>
              <a:t>“</a:t>
            </a:r>
            <a:r>
              <a:rPr lang="en-US" sz="2400"/>
              <a:t>…some Nigerians have using these new democratic freedoms as a justification for advancing separatist sentiments, including religious fundamentalism and other potentially antidemocratic, destabilizing ideologies.</a:t>
            </a:r>
            <a:r>
              <a:rPr lang="ja-JP" altLang="en-US" sz="2400">
                <a:latin typeface="Arial"/>
              </a:rPr>
              <a:t>”</a:t>
            </a:r>
            <a:r>
              <a:rPr lang="en-US" sz="24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7107155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How has Nigeria democratized its political process?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90000"/>
              </a:lnSpc>
            </a:pPr>
            <a:r>
              <a:rPr lang="en-US" sz="2400"/>
              <a:t>Implementation of new </a:t>
            </a:r>
            <a:r>
              <a:rPr lang="en-US" sz="2400" u="sng"/>
              <a:t>constitution</a:t>
            </a:r>
            <a:r>
              <a:rPr lang="en-US" sz="2400"/>
              <a:t> eliminating military rule.</a:t>
            </a:r>
          </a:p>
          <a:p>
            <a:pPr>
              <a:lnSpc>
                <a:spcPct val="90000"/>
              </a:lnSpc>
            </a:pPr>
            <a:r>
              <a:rPr lang="en-US" sz="2400" u="sng"/>
              <a:t>Freer</a:t>
            </a:r>
            <a:r>
              <a:rPr lang="en-US" sz="2400"/>
              <a:t> </a:t>
            </a:r>
            <a:r>
              <a:rPr lang="en-US" sz="2400" u="sng"/>
              <a:t>press</a:t>
            </a:r>
            <a:r>
              <a:rPr lang="en-US" sz="2400"/>
              <a:t>.</a:t>
            </a:r>
          </a:p>
          <a:p>
            <a:pPr>
              <a:lnSpc>
                <a:spcPct val="90000"/>
              </a:lnSpc>
            </a:pPr>
            <a:r>
              <a:rPr lang="en-US" sz="2400"/>
              <a:t>Reappearance of regular </a:t>
            </a:r>
            <a:r>
              <a:rPr lang="en-US" sz="2400" u="sng"/>
              <a:t>elections</a:t>
            </a:r>
            <a:r>
              <a:rPr lang="en-US" sz="2400"/>
              <a:t>; elections have continued since 1999)</a:t>
            </a:r>
          </a:p>
          <a:p>
            <a:pPr>
              <a:lnSpc>
                <a:spcPct val="90000"/>
              </a:lnSpc>
            </a:pPr>
            <a:r>
              <a:rPr lang="en-US" sz="2400"/>
              <a:t>Protections for </a:t>
            </a:r>
            <a:r>
              <a:rPr lang="en-US" sz="2400" u="sng"/>
              <a:t>ethnic</a:t>
            </a:r>
            <a:r>
              <a:rPr lang="en-US" sz="2400"/>
              <a:t> and </a:t>
            </a:r>
            <a:r>
              <a:rPr lang="en-US" sz="2400" u="sng"/>
              <a:t>religious</a:t>
            </a:r>
            <a:r>
              <a:rPr lang="en-US" sz="2400"/>
              <a:t> groups</a:t>
            </a:r>
          </a:p>
          <a:p>
            <a:pPr>
              <a:lnSpc>
                <a:spcPct val="90000"/>
              </a:lnSpc>
            </a:pPr>
            <a:r>
              <a:rPr lang="en-US" sz="2400"/>
              <a:t>Redrawing of </a:t>
            </a:r>
            <a:r>
              <a:rPr lang="en-US" sz="2400" u="sng"/>
              <a:t>state</a:t>
            </a:r>
            <a:r>
              <a:rPr lang="en-US" sz="2400"/>
              <a:t> </a:t>
            </a:r>
            <a:r>
              <a:rPr lang="en-US" sz="2400" u="sng"/>
              <a:t>boundaries</a:t>
            </a:r>
            <a:r>
              <a:rPr lang="en-US" sz="2400"/>
              <a:t> to increase representation (including increasing the number of states).</a:t>
            </a:r>
          </a:p>
          <a:p>
            <a:pPr>
              <a:lnSpc>
                <a:spcPct val="90000"/>
              </a:lnSpc>
            </a:pPr>
            <a:r>
              <a:rPr lang="en-US" sz="2400" u="sng"/>
              <a:t>Direct election</a:t>
            </a:r>
            <a:r>
              <a:rPr lang="en-US" sz="2400"/>
              <a:t> of president to increase legitimacy.</a:t>
            </a:r>
          </a:p>
          <a:p>
            <a:pPr>
              <a:lnSpc>
                <a:spcPct val="90000"/>
              </a:lnSpc>
            </a:pPr>
            <a:r>
              <a:rPr lang="en-US" sz="2400"/>
              <a:t>Creation of </a:t>
            </a:r>
            <a:r>
              <a:rPr lang="en-US" sz="2400" u="sng"/>
              <a:t>Independent</a:t>
            </a:r>
            <a:r>
              <a:rPr lang="en-US" sz="2400"/>
              <a:t> </a:t>
            </a:r>
            <a:r>
              <a:rPr lang="en-US" sz="2400" u="sng"/>
              <a:t>National</a:t>
            </a:r>
            <a:r>
              <a:rPr lang="en-US" sz="2400"/>
              <a:t> </a:t>
            </a:r>
            <a:r>
              <a:rPr lang="en-US" sz="2400" u="sng"/>
              <a:t>Electoral</a:t>
            </a:r>
            <a:r>
              <a:rPr lang="en-US" sz="2400"/>
              <a:t> </a:t>
            </a:r>
            <a:r>
              <a:rPr lang="en-US" sz="2400" u="sng"/>
              <a:t>Commission</a:t>
            </a:r>
            <a:r>
              <a:rPr lang="en-US" sz="2400"/>
              <a:t> (INEC)</a:t>
            </a:r>
          </a:p>
          <a:p>
            <a:pPr>
              <a:lnSpc>
                <a:spcPct val="90000"/>
              </a:lnSpc>
            </a:pP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9204103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However…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There has been some resistance to Nigeria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s democratization:</a:t>
            </a:r>
          </a:p>
          <a:p>
            <a:pPr lvl="1">
              <a:lnSpc>
                <a:spcPct val="90000"/>
              </a:lnSpc>
            </a:pPr>
            <a:r>
              <a:rPr lang="en-US"/>
              <a:t>Coups d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état</a:t>
            </a:r>
          </a:p>
          <a:p>
            <a:pPr lvl="1">
              <a:lnSpc>
                <a:spcPct val="90000"/>
              </a:lnSpc>
            </a:pPr>
            <a:r>
              <a:rPr lang="en-US"/>
              <a:t>Introduction of </a:t>
            </a:r>
            <a:r>
              <a:rPr lang="en-US" i="1" u="sng"/>
              <a:t>Shari</a:t>
            </a:r>
            <a:r>
              <a:rPr lang="ja-JP" altLang="en-US" i="1" u="sng">
                <a:latin typeface="Arial"/>
              </a:rPr>
              <a:t>’</a:t>
            </a:r>
            <a:r>
              <a:rPr lang="en-US" i="1" u="sng"/>
              <a:t>ah</a:t>
            </a:r>
            <a:r>
              <a:rPr lang="en-US"/>
              <a:t> law into some states (Zamfara) has </a:t>
            </a:r>
            <a:r>
              <a:rPr lang="en-US" u="sng"/>
              <a:t>undermined</a:t>
            </a:r>
            <a:r>
              <a:rPr lang="en-US"/>
              <a:t> democratization.</a:t>
            </a:r>
          </a:p>
          <a:p>
            <a:pPr lvl="1">
              <a:lnSpc>
                <a:spcPct val="90000"/>
              </a:lnSpc>
            </a:pPr>
            <a:r>
              <a:rPr lang="en-US" u="sng"/>
              <a:t>Illegitimate</a:t>
            </a:r>
            <a:r>
              <a:rPr lang="en-US"/>
              <a:t> elections.</a:t>
            </a:r>
          </a:p>
          <a:p>
            <a:pPr lvl="1">
              <a:lnSpc>
                <a:spcPct val="90000"/>
              </a:lnSpc>
            </a:pPr>
            <a:r>
              <a:rPr lang="en-US"/>
              <a:t>Military resorting to </a:t>
            </a:r>
            <a:r>
              <a:rPr lang="en-US" u="sng"/>
              <a:t>violence</a:t>
            </a:r>
            <a:r>
              <a:rPr lang="en-US"/>
              <a:t>.</a:t>
            </a:r>
          </a:p>
          <a:p>
            <a:pPr lvl="1">
              <a:lnSpc>
                <a:spcPct val="90000"/>
              </a:lnSpc>
            </a:pPr>
            <a:r>
              <a:rPr lang="en-US"/>
              <a:t>Poor </a:t>
            </a:r>
            <a:r>
              <a:rPr lang="en-US" u="sng"/>
              <a:t>human</a:t>
            </a:r>
            <a:r>
              <a:rPr lang="en-US"/>
              <a:t> </a:t>
            </a:r>
            <a:r>
              <a:rPr lang="en-US" u="sng"/>
              <a:t>rights</a:t>
            </a:r>
            <a:r>
              <a:rPr lang="en-US"/>
              <a:t> record (Odi).</a:t>
            </a:r>
          </a:p>
          <a:p>
            <a:pPr lvl="1">
              <a:lnSpc>
                <a:spcPct val="90000"/>
              </a:lnSpc>
            </a:pPr>
            <a:r>
              <a:rPr lang="en-US"/>
              <a:t>Persecution of </a:t>
            </a:r>
            <a:r>
              <a:rPr lang="en-US" u="sng"/>
              <a:t>Ken Saro-Wiwa</a:t>
            </a:r>
            <a:r>
              <a:rPr lang="en-US"/>
              <a:t> and others</a:t>
            </a:r>
          </a:p>
          <a:p>
            <a:pPr lvl="1">
              <a:lnSpc>
                <a:spcPct val="90000"/>
              </a:lnSpc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355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Policy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They are enjoying the largest period of civilian rule in history.</a:t>
            </a:r>
          </a:p>
          <a:p>
            <a:pPr lvl="1"/>
            <a:r>
              <a:rPr lang="en-US" dirty="0" smtClean="0"/>
              <a:t>Running into ethnic, regional and religious conflicts.</a:t>
            </a:r>
          </a:p>
          <a:p>
            <a:pPr lvl="1"/>
            <a:r>
              <a:rPr lang="en-US" dirty="0" smtClean="0"/>
              <a:t>Political elites and separatist groups are calling for a weak federation or more independent states</a:t>
            </a:r>
          </a:p>
          <a:p>
            <a:pPr lvl="1"/>
            <a:r>
              <a:rPr lang="en-US" dirty="0" smtClean="0"/>
              <a:t>Declining quality of elections are hurting perceptions of democracy.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8372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Democratization Begins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1999—</a:t>
            </a:r>
            <a:r>
              <a:rPr lang="en-US" dirty="0" err="1" smtClean="0"/>
              <a:t>Olusegun</a:t>
            </a:r>
            <a:r>
              <a:rPr lang="en-US" dirty="0" smtClean="0"/>
              <a:t> </a:t>
            </a:r>
            <a:r>
              <a:rPr lang="en-US" dirty="0" err="1" smtClean="0"/>
              <a:t>Obasanjo</a:t>
            </a:r>
            <a:r>
              <a:rPr lang="en-US" dirty="0" smtClean="0"/>
              <a:t> was elected democratically, and a few weeks later a democratically elected legislature followed</a:t>
            </a:r>
          </a:p>
          <a:p>
            <a:pPr lvl="1"/>
            <a:r>
              <a:rPr lang="en-US" dirty="0" smtClean="0"/>
              <a:t>2003 reelection by a landslide</a:t>
            </a:r>
          </a:p>
          <a:p>
            <a:r>
              <a:rPr lang="en-US" dirty="0" smtClean="0"/>
              <a:t>2007---</a:t>
            </a:r>
            <a:r>
              <a:rPr lang="en-US" dirty="0" err="1" smtClean="0"/>
              <a:t>Obasanjo</a:t>
            </a:r>
            <a:r>
              <a:rPr lang="en-US" dirty="0" smtClean="0"/>
              <a:t> supporters attempt to amend the constitution to allow an additional term</a:t>
            </a:r>
          </a:p>
          <a:p>
            <a:pPr lvl="1"/>
            <a:r>
              <a:rPr lang="en-US" dirty="0" smtClean="0"/>
              <a:t>Umar Musa </a:t>
            </a:r>
            <a:r>
              <a:rPr lang="en-US" dirty="0" err="1" smtClean="0"/>
              <a:t>Yar’Adua</a:t>
            </a:r>
            <a:r>
              <a:rPr lang="en-US" dirty="0" smtClean="0"/>
              <a:t> was elected president</a:t>
            </a:r>
          </a:p>
          <a:p>
            <a:pPr lvl="1"/>
            <a:r>
              <a:rPr lang="en-US" dirty="0" smtClean="0"/>
              <a:t>He falls ill in 2009 which challenged the constitution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789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 Illness and Chaos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35138"/>
            <a:ext cx="7313613" cy="5018242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dirty="0" smtClean="0"/>
              <a:t>YAR'ADUA </a:t>
            </a:r>
            <a:r>
              <a:rPr lang="en-US" dirty="0"/>
              <a:t>ILLNESS TIMELINE</a:t>
            </a:r>
          </a:p>
          <a:p>
            <a:r>
              <a:rPr lang="en-US" sz="2900" dirty="0"/>
              <a:t>23 November 2009 Goes to hospital in Saudi Arabia</a:t>
            </a:r>
          </a:p>
          <a:p>
            <a:r>
              <a:rPr lang="en-US" sz="2900" dirty="0"/>
              <a:t>26 November Presidential doctors say he has pericarditis - inflammation of the heart lining</a:t>
            </a:r>
          </a:p>
          <a:p>
            <a:r>
              <a:rPr lang="en-US" sz="2900" dirty="0"/>
              <a:t>23 December First court case filed urging him to step down</a:t>
            </a:r>
          </a:p>
          <a:p>
            <a:r>
              <a:rPr lang="en-US" sz="2900" dirty="0"/>
              <a:t>5 January 2010 Two more court cases filed, rights group wants president declared "missing"</a:t>
            </a:r>
          </a:p>
          <a:p>
            <a:r>
              <a:rPr lang="en-US" sz="2900" dirty="0"/>
              <a:t>12 January President gives first interview from Saudi Arabia</a:t>
            </a:r>
          </a:p>
          <a:p>
            <a:r>
              <a:rPr lang="en-US" sz="2900" dirty="0"/>
              <a:t>27 January Cabinet declares president fit</a:t>
            </a:r>
          </a:p>
          <a:p>
            <a:r>
              <a:rPr lang="en-US" sz="2900" dirty="0"/>
              <a:t>29 January Court says no need for formal transfer of power</a:t>
            </a:r>
          </a:p>
          <a:p>
            <a:r>
              <a:rPr lang="en-US" sz="2900" dirty="0"/>
              <a:t>9 Feb: Vice-President </a:t>
            </a:r>
            <a:r>
              <a:rPr lang="en-US" sz="2900" dirty="0" err="1"/>
              <a:t>Goodluck</a:t>
            </a:r>
            <a:r>
              <a:rPr lang="en-US" sz="2900" dirty="0"/>
              <a:t> Jonathan becomes acting president</a:t>
            </a:r>
          </a:p>
          <a:p>
            <a:r>
              <a:rPr lang="en-US" sz="2900" dirty="0"/>
              <a:t>24 Feb: </a:t>
            </a:r>
            <a:r>
              <a:rPr lang="en-US" sz="2900" dirty="0" err="1"/>
              <a:t>Yar'Adua</a:t>
            </a:r>
            <a:r>
              <a:rPr lang="en-US" sz="2900" dirty="0"/>
              <a:t> </a:t>
            </a:r>
            <a:r>
              <a:rPr lang="en-US" sz="2900" dirty="0" smtClean="0"/>
              <a:t>returns</a:t>
            </a:r>
          </a:p>
          <a:p>
            <a:r>
              <a:rPr lang="en-US" sz="2900" dirty="0" smtClean="0"/>
              <a:t>5 May: Death</a:t>
            </a:r>
          </a:p>
          <a:p>
            <a:r>
              <a:rPr lang="en-US" dirty="0" smtClean="0"/>
              <a:t>(</a:t>
            </a: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://www.youtube.com/watch?v=</a:t>
            </a:r>
            <a:r>
              <a:rPr lang="en-US" dirty="0" smtClean="0">
                <a:hlinkClick r:id="rId2"/>
              </a:rPr>
              <a:t>cELhxqxeK54</a:t>
            </a:r>
            <a:r>
              <a:rPr lang="en-US" dirty="0" smtClean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7980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Failures of Democracy?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Aside from political turmoil, Nigeria also faces these issues:</a:t>
            </a:r>
          </a:p>
          <a:p>
            <a:pPr lvl="1"/>
            <a:r>
              <a:rPr lang="en-US" dirty="0" smtClean="0"/>
              <a:t>A lack of government social welfare (education, health, potable water, transit and communication).</a:t>
            </a:r>
          </a:p>
          <a:p>
            <a:pPr lvl="1"/>
            <a:r>
              <a:rPr lang="en-US" dirty="0" smtClean="0"/>
              <a:t>Low power generation (since 1999)</a:t>
            </a:r>
          </a:p>
          <a:p>
            <a:pPr lvl="2"/>
            <a:r>
              <a:rPr lang="en-US" dirty="0" smtClean="0"/>
              <a:t>Which complicates private investment</a:t>
            </a:r>
          </a:p>
          <a:p>
            <a:pPr lvl="1"/>
            <a:r>
              <a:rPr lang="en-US" dirty="0" smtClean="0"/>
              <a:t>Per Capita income is 1/10</a:t>
            </a:r>
            <a:r>
              <a:rPr lang="en-US" baseline="30000" dirty="0" smtClean="0"/>
              <a:t>th</a:t>
            </a:r>
            <a:r>
              <a:rPr lang="en-US" dirty="0" smtClean="0"/>
              <a:t> of that in the US or west </a:t>
            </a:r>
            <a:r>
              <a:rPr lang="en-US" dirty="0"/>
              <a:t>E</a:t>
            </a:r>
            <a:r>
              <a:rPr lang="en-US" dirty="0" smtClean="0"/>
              <a:t>urope</a:t>
            </a:r>
          </a:p>
          <a:p>
            <a:pPr lvl="1"/>
            <a:r>
              <a:rPr lang="en-US" dirty="0" smtClean="0"/>
              <a:t>158/182 on the HDI</a:t>
            </a:r>
          </a:p>
          <a:p>
            <a:pPr lvl="1"/>
            <a:r>
              <a:rPr lang="en-US" dirty="0" smtClean="0"/>
              <a:t>130/180 on Transparency International’s Corruption Index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0977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Struggles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Previous democratic attempts in Nigeria have failed, but the current government is slowly evading the fate of previous democracies.</a:t>
            </a:r>
          </a:p>
          <a:p>
            <a:pPr lvl="1"/>
            <a:r>
              <a:rPr lang="en-US" dirty="0" smtClean="0"/>
              <a:t>Sectarian violence (ethnic/regional/religious lands)</a:t>
            </a:r>
          </a:p>
          <a:p>
            <a:pPr lvl="1"/>
            <a:r>
              <a:rPr lang="en-US" dirty="0" smtClean="0"/>
              <a:t>Tempted with authoritarianism since democracy is failing.</a:t>
            </a:r>
          </a:p>
          <a:p>
            <a:pPr lvl="1"/>
            <a:r>
              <a:rPr lang="en-US" dirty="0" smtClean="0"/>
              <a:t>Several problems stem from a past of colonialism etc.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3553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Inkwell">
  <a:themeElements>
    <a:clrScheme name="Inkwell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Inkwell">
      <a:maj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Inkwel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254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Inkwell.thmx</Template>
  <TotalTime>100</TotalTime>
  <Words>2063</Words>
  <Application>Microsoft Macintosh PowerPoint</Application>
  <PresentationFormat>On-screen Show (4:3)</PresentationFormat>
  <Paragraphs>267</Paragraphs>
  <Slides>46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Inkwell</vt:lpstr>
      <vt:lpstr>Politics in Nigeria</vt:lpstr>
      <vt:lpstr>PowerPoint Presentation</vt:lpstr>
      <vt:lpstr>Country Bio: Nigeria</vt:lpstr>
      <vt:lpstr>Comparing to the Rest of Africa</vt:lpstr>
      <vt:lpstr>Policy Challenges</vt:lpstr>
      <vt:lpstr>Democratization Begins</vt:lpstr>
      <vt:lpstr>His Illness and Chaos</vt:lpstr>
      <vt:lpstr>Failures of Democracy?</vt:lpstr>
      <vt:lpstr>Other Struggles</vt:lpstr>
      <vt:lpstr>Democracy vs Tradition</vt:lpstr>
      <vt:lpstr>Thinking about Nigeria</vt:lpstr>
      <vt:lpstr>The Evolution of the Nigerian State</vt:lpstr>
      <vt:lpstr>The Evolution of the Nigerian State</vt:lpstr>
      <vt:lpstr>The Evolution of the Nigerian State</vt:lpstr>
      <vt:lpstr>The Evolution of the Nigerian State</vt:lpstr>
      <vt:lpstr>The Evolution of the Nigerian State</vt:lpstr>
      <vt:lpstr>PowerPoint Presentation</vt:lpstr>
      <vt:lpstr>The Evolution of the Nigerian State</vt:lpstr>
      <vt:lpstr>PowerPoint Presentation</vt:lpstr>
      <vt:lpstr>PowerPoint Presentation</vt:lpstr>
      <vt:lpstr>The Evolution of the Nigerian State</vt:lpstr>
      <vt:lpstr>The Evolution of the Nigerian State</vt:lpstr>
      <vt:lpstr>PowerPoint Presentation</vt:lpstr>
      <vt:lpstr>The Evolution of the Nigerian State</vt:lpstr>
      <vt:lpstr>The Evolution of the Nigerian State</vt:lpstr>
      <vt:lpstr>The Fragile Nigerian State</vt:lpstr>
      <vt:lpstr>Selecting an executive</vt:lpstr>
      <vt:lpstr>Nigerian Executive</vt:lpstr>
      <vt:lpstr>PowerPoint Presentation</vt:lpstr>
      <vt:lpstr>The Fragile Nigerian State</vt:lpstr>
      <vt:lpstr>The Fragile Nigerian State</vt:lpstr>
      <vt:lpstr>Nigeria and the Plight of the Third World</vt:lpstr>
      <vt:lpstr>Participation in Nigeria</vt:lpstr>
      <vt:lpstr>Identity Politics in Nigeria</vt:lpstr>
      <vt:lpstr>Background to prebendalism</vt:lpstr>
      <vt:lpstr>Definition</vt:lpstr>
      <vt:lpstr>Further Discussion of Nigeria…</vt:lpstr>
      <vt:lpstr>Feedback</vt:lpstr>
      <vt:lpstr>Public Policy</vt:lpstr>
      <vt:lpstr>REVIEW: What are patron-client networks?</vt:lpstr>
      <vt:lpstr>REVIEW: What is an Ethnic Cleavage? And what are the three major cleavages in Nigeria?</vt:lpstr>
      <vt:lpstr>Ethnic conflict in Nigeria….</vt:lpstr>
      <vt:lpstr>What has Nigeria done to reduce ethnic conflict?</vt:lpstr>
      <vt:lpstr>How has the government’s response to ethnic conflict impacted political stability in the country?</vt:lpstr>
      <vt:lpstr>How has Nigeria democratized its political process?</vt:lpstr>
      <vt:lpstr>However…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Politics in Nigeria</dc:title>
  <dc:creator>Dustin Rimmey</dc:creator>
  <cp:lastModifiedBy>Dustin Rimmey</cp:lastModifiedBy>
  <cp:revision>6</cp:revision>
  <dcterms:created xsi:type="dcterms:W3CDTF">2012-04-13T20:18:43Z</dcterms:created>
  <dcterms:modified xsi:type="dcterms:W3CDTF">2012-04-18T21:24:09Z</dcterms:modified>
</cp:coreProperties>
</file>