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28" y="-4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 algn="ctr">
              <a:buNone/>
              <a:defRPr b="1" cap="none" spc="0">
                <a:ln w="6350">
                  <a:solidFill>
                    <a:schemeClr val="accent4"/>
                  </a:solidFill>
                  <a:prstDash val="solid"/>
                </a:ln>
                <a:solidFill>
                  <a:schemeClr val="accent3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  <a:reflection blurRad="6350" stA="60000" endA="900" endPos="58000" dir="5400000" sy="-100000" algn="bl" rotWithShape="0"/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81176-28B3-4BAE-986F-2F937D523A81}" type="datetimeFigureOut">
              <a:rPr lang="en-US" smtClean="0"/>
              <a:pPr/>
              <a:t>9/23/13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03BE-371D-420C-8FFE-96405072C0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81176-28B3-4BAE-986F-2F937D523A81}" type="datetimeFigureOut">
              <a:rPr lang="en-US" smtClean="0"/>
              <a:pPr/>
              <a:t>9/23/13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03BE-371D-420C-8FFE-96405072C0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81176-28B3-4BAE-986F-2F937D523A81}" type="datetimeFigureOut">
              <a:rPr lang="en-US" smtClean="0"/>
              <a:pPr/>
              <a:t>9/23/13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03BE-371D-420C-8FFE-96405072C0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81176-28B3-4BAE-986F-2F937D523A81}" type="datetimeFigureOut">
              <a:rPr lang="en-US" smtClean="0"/>
              <a:pPr/>
              <a:t>9/23/13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03BE-371D-420C-8FFE-96405072C0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81176-28B3-4BAE-986F-2F937D523A81}" type="datetimeFigureOut">
              <a:rPr lang="en-US" smtClean="0"/>
              <a:pPr/>
              <a:t>9/23/13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03BE-371D-420C-8FFE-96405072C0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81176-28B3-4BAE-986F-2F937D523A81}" type="datetimeFigureOut">
              <a:rPr lang="en-US" smtClean="0"/>
              <a:pPr/>
              <a:t>9/23/13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03BE-371D-420C-8FFE-96405072C0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81176-28B3-4BAE-986F-2F937D523A81}" type="datetimeFigureOut">
              <a:rPr lang="en-US" smtClean="0"/>
              <a:pPr/>
              <a:t>9/23/13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03BE-371D-420C-8FFE-96405072C0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81176-28B3-4BAE-986F-2F937D523A81}" type="datetimeFigureOut">
              <a:rPr lang="en-US" smtClean="0"/>
              <a:pPr/>
              <a:t>9/23/13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03BE-371D-420C-8FFE-96405072C0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81176-28B3-4BAE-986F-2F937D523A81}" type="datetimeFigureOut">
              <a:rPr lang="en-US" smtClean="0"/>
              <a:pPr/>
              <a:t>9/23/13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03BE-371D-420C-8FFE-96405072C0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81176-28B3-4BAE-986F-2F937D523A81}" type="datetimeFigureOut">
              <a:rPr lang="en-US" smtClean="0"/>
              <a:pPr/>
              <a:t>9/23/13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03BE-371D-420C-8FFE-96405072C0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81176-28B3-4BAE-986F-2F937D523A81}" type="datetimeFigureOut">
              <a:rPr lang="en-US" smtClean="0"/>
              <a:pPr/>
              <a:t>9/23/13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03BE-371D-420C-8FFE-96405072C0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81176-28B3-4BAE-986F-2F937D523A81}" type="datetimeFigureOut">
              <a:rPr lang="en-US" smtClean="0"/>
              <a:pPr/>
              <a:t>9/23/13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003BE-371D-420C-8FFE-96405072C0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kern="1200" cap="all" spc="0">
          <a:ln w="9000" cmpd="sng">
            <a:solidFill>
              <a:schemeClr val="accent4">
                <a:shade val="50000"/>
                <a:satMod val="120000"/>
              </a:schemeClr>
            </a:solidFill>
            <a:prstDash val="solid"/>
          </a:ln>
          <a:gradFill>
            <a:gsLst>
              <a:gs pos="0">
                <a:schemeClr val="accent4">
                  <a:shade val="20000"/>
                  <a:satMod val="245000"/>
                </a:schemeClr>
              </a:gs>
              <a:gs pos="43000">
                <a:schemeClr val="accent4">
                  <a:satMod val="255000"/>
                </a:schemeClr>
              </a:gs>
              <a:gs pos="48000">
                <a:schemeClr val="accent4">
                  <a:shade val="85000"/>
                  <a:satMod val="255000"/>
                </a:schemeClr>
              </a:gs>
              <a:gs pos="100000">
                <a:schemeClr val="accent4">
                  <a:shade val="20000"/>
                  <a:satMod val="245000"/>
                </a:schemeClr>
              </a:gs>
            </a:gsLst>
            <a:lin ang="5400000"/>
          </a:gradFill>
          <a:effectLst>
            <a:reflection blurRad="12700" stA="28000" endPos="45000" dist="1000" dir="5400000" sy="-10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 cap="all" spc="0">
          <a:ln/>
          <a:solidFill>
            <a:schemeClr val="accent1"/>
          </a:solidFill>
          <a:effectLst>
            <a:outerShdw blurRad="19685" dist="12700" dir="5400000" algn="tl" rotWithShape="0">
              <a:schemeClr val="accent1">
                <a:satMod val="130000"/>
                <a:alpha val="60000"/>
              </a:schemeClr>
            </a:outerShdw>
            <a:reflection blurRad="10000" stA="55000" endPos="48000" dist="500" dir="5400000" sy="-100000" algn="bl" rotWithShape="0"/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 cap="all" spc="0">
          <a:ln/>
          <a:solidFill>
            <a:schemeClr val="accent1"/>
          </a:solidFill>
          <a:effectLst>
            <a:outerShdw blurRad="19685" dist="12700" dir="5400000" algn="tl" rotWithShape="0">
              <a:schemeClr val="accent1">
                <a:satMod val="130000"/>
                <a:alpha val="60000"/>
              </a:schemeClr>
            </a:outerShdw>
            <a:reflection blurRad="10000" stA="55000" endPos="48000" dist="500" dir="5400000" sy="-100000" algn="bl" rotWithShape="0"/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 cap="all" spc="0">
          <a:ln/>
          <a:solidFill>
            <a:schemeClr val="accent1"/>
          </a:solidFill>
          <a:effectLst>
            <a:outerShdw blurRad="19685" dist="12700" dir="5400000" algn="tl" rotWithShape="0">
              <a:schemeClr val="accent1">
                <a:satMod val="130000"/>
                <a:alpha val="60000"/>
              </a:schemeClr>
            </a:outerShdw>
            <a:reflection blurRad="10000" stA="55000" endPos="48000" dist="500" dir="5400000" sy="-100000" algn="bl" rotWithShape="0"/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 cap="all" spc="0">
          <a:ln/>
          <a:solidFill>
            <a:schemeClr val="accent1"/>
          </a:solidFill>
          <a:effectLst>
            <a:outerShdw blurRad="19685" dist="12700" dir="5400000" algn="tl" rotWithShape="0">
              <a:schemeClr val="accent1">
                <a:satMod val="130000"/>
                <a:alpha val="60000"/>
              </a:schemeClr>
            </a:outerShdw>
            <a:reflection blurRad="10000" stA="55000" endPos="48000" dist="500" dir="5400000" sy="-100000" algn="bl" rotWithShape="0"/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 cap="all" spc="0">
          <a:ln/>
          <a:solidFill>
            <a:schemeClr val="accent1"/>
          </a:solidFill>
          <a:effectLst>
            <a:outerShdw blurRad="19685" dist="12700" dir="5400000" algn="tl" rotWithShape="0">
              <a:schemeClr val="accent1">
                <a:satMod val="130000"/>
                <a:alpha val="60000"/>
              </a:schemeClr>
            </a:outerShdw>
            <a:reflection blurRad="10000" stA="55000" endPos="48000" dist="500" dir="5400000" sy="-100000" algn="bl" rotWithShape="0"/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WQMZ2PT7kr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 to Federalism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Costs </a:t>
            </a:r>
            <a:r>
              <a:rPr lang="en-US" dirty="0" err="1" smtClean="0"/>
              <a:t>vs</a:t>
            </a:r>
            <a:r>
              <a:rPr lang="en-US" dirty="0" smtClean="0"/>
              <a:t> benefits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Benefits of </a:t>
            </a:r>
            <a:r>
              <a:rPr lang="en-US" dirty="0" err="1" smtClean="0"/>
              <a:t>fism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Cures “</a:t>
            </a:r>
            <a:r>
              <a:rPr lang="en-US" dirty="0" err="1" smtClean="0"/>
              <a:t>mischiefs</a:t>
            </a:r>
            <a:r>
              <a:rPr lang="en-US" dirty="0" smtClean="0"/>
              <a:t> of faction”</a:t>
            </a:r>
          </a:p>
          <a:p>
            <a:r>
              <a:rPr lang="en-US" dirty="0" smtClean="0"/>
              <a:t>Prevents tyranny of the majority</a:t>
            </a:r>
          </a:p>
          <a:p>
            <a:r>
              <a:rPr lang="en-US" dirty="0" smtClean="0"/>
              <a:t>“politics is the art of the possible”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Costs of </a:t>
            </a:r>
            <a:r>
              <a:rPr lang="en-US" dirty="0" err="1" smtClean="0"/>
              <a:t>fism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Might pay too much attention to regional differences</a:t>
            </a:r>
          </a:p>
          <a:p>
            <a:r>
              <a:rPr lang="en-US" dirty="0" smtClean="0"/>
              <a:t>“psychology of localism”</a:t>
            </a:r>
          </a:p>
          <a:p>
            <a:r>
              <a:rPr lang="en-US" dirty="0" smtClean="0"/>
              <a:t>Might become too fragmented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Constitutional Bases of </a:t>
            </a:r>
            <a:r>
              <a:rPr lang="en-US" dirty="0" err="1" smtClean="0"/>
              <a:t>fism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 the next few slides we will examine:</a:t>
            </a:r>
          </a:p>
          <a:p>
            <a:pPr lvl="1"/>
            <a:r>
              <a:rPr lang="en-US" dirty="0" smtClean="0"/>
              <a:t>How to Strengthen the national Government</a:t>
            </a:r>
          </a:p>
          <a:p>
            <a:pPr lvl="1"/>
            <a:r>
              <a:rPr lang="en-US" dirty="0" smtClean="0"/>
              <a:t>Restrict Powers of the State Government</a:t>
            </a:r>
          </a:p>
          <a:p>
            <a:pPr lvl="1"/>
            <a:r>
              <a:rPr lang="en-US" dirty="0" smtClean="0"/>
              <a:t>Limit Powers of the National Government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Strengthening the National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two clauses in the constitution allow for national government supremacy:</a:t>
            </a:r>
          </a:p>
          <a:p>
            <a:pPr lvl="1"/>
            <a:r>
              <a:rPr lang="en-US" dirty="0" smtClean="0"/>
              <a:t>Necessary and Proper/Implied Powers/Elastic Clause</a:t>
            </a:r>
          </a:p>
          <a:p>
            <a:pPr lvl="1"/>
            <a:r>
              <a:rPr lang="en-US" dirty="0" smtClean="0"/>
              <a:t>Supremacy Clause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Elastic Clause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Aka – “Necessary and Proper Clause”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Art. I, Sec. 8, Cl. 18 - "</a:t>
            </a:r>
            <a:r>
              <a:rPr lang="en-US" sz="2000" dirty="0">
                <a:solidFill>
                  <a:srgbClr val="FF0000"/>
                </a:solidFill>
              </a:rPr>
              <a:t>The Congress shall have Power - To make all Laws which shall be necessary and proper for carrying into Execution the foregoing Powers</a:t>
            </a:r>
            <a:r>
              <a:rPr lang="en-US" sz="2000" dirty="0"/>
              <a:t>, and all other Powers vested by this Constitution in the Government of the United States, or in any Department or Officer thereof."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Impossible to predict all powers Congress will need to function, sometimes we might have to allow Congress extra powers to fulfill their delegated powers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Supremacy Clause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“The constitution and laws in pursuance thereof are to be the supreme law of the land whenever they come into conflict with state laws or actions”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Restricting the Powers of the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constitution had to prohibit the states from doing certain things:</a:t>
            </a:r>
          </a:p>
          <a:p>
            <a:pPr lvl="1"/>
            <a:r>
              <a:rPr lang="en-US" dirty="0" smtClean="0"/>
              <a:t>Treaties</a:t>
            </a:r>
          </a:p>
          <a:p>
            <a:pPr lvl="1"/>
            <a:r>
              <a:rPr lang="en-US" dirty="0" smtClean="0"/>
              <a:t>Coin Money</a:t>
            </a:r>
          </a:p>
          <a:p>
            <a:pPr lvl="1"/>
            <a:r>
              <a:rPr lang="en-US" dirty="0" smtClean="0"/>
              <a:t>Import/Export Taxes</a:t>
            </a:r>
          </a:p>
          <a:p>
            <a:r>
              <a:rPr lang="en-US" dirty="0" smtClean="0"/>
              <a:t>Bans </a:t>
            </a:r>
            <a:r>
              <a:rPr lang="en-US" i="1" dirty="0" smtClean="0"/>
              <a:t>Ex post facto</a:t>
            </a:r>
            <a:r>
              <a:rPr lang="en-US" dirty="0" smtClean="0"/>
              <a:t> laws</a:t>
            </a:r>
          </a:p>
          <a:p>
            <a:pPr lvl="1"/>
            <a:r>
              <a:rPr lang="en-US" dirty="0" smtClean="0"/>
              <a:t>Anyone know some </a:t>
            </a:r>
            <a:r>
              <a:rPr lang="en-US" dirty="0" err="1" smtClean="0"/>
              <a:t>latin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Limiting powers of the national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10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</a:p>
          <a:p>
            <a:pPr lvl="1"/>
            <a:r>
              <a:rPr lang="en-US" dirty="0" smtClean="0"/>
              <a:t>Reserves powers to the state and people that are not specifically delegated to the national government in the constitution</a:t>
            </a:r>
          </a:p>
          <a:p>
            <a:pPr lvl="1"/>
            <a:r>
              <a:rPr lang="en-US" dirty="0" smtClean="0"/>
              <a:t>The “necessary and proper” clause makes the 10</a:t>
            </a:r>
            <a:r>
              <a:rPr lang="en-US" baseline="30000" dirty="0" smtClean="0"/>
              <a:t>th</a:t>
            </a:r>
            <a:r>
              <a:rPr lang="en-US" dirty="0" smtClean="0"/>
              <a:t> amendment a little moot.</a:t>
            </a:r>
          </a:p>
          <a:p>
            <a:r>
              <a:rPr lang="en-US" dirty="0" smtClean="0"/>
              <a:t>Other states rights portions of the constitution:</a:t>
            </a:r>
          </a:p>
          <a:p>
            <a:pPr lvl="1"/>
            <a:r>
              <a:rPr lang="en-US" dirty="0" smtClean="0"/>
              <a:t>Article IV</a:t>
            </a:r>
          </a:p>
          <a:p>
            <a:pPr lvl="1"/>
            <a:r>
              <a:rPr lang="en-US" dirty="0" smtClean="0"/>
              <a:t>Amendment IX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Interpreting the constitution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look at:</a:t>
            </a:r>
          </a:p>
          <a:p>
            <a:pPr lvl="1"/>
            <a:r>
              <a:rPr lang="en-US" dirty="0" smtClean="0"/>
              <a:t>Political interpretations</a:t>
            </a:r>
          </a:p>
          <a:p>
            <a:pPr lvl="1"/>
            <a:r>
              <a:rPr lang="en-US" dirty="0" smtClean="0"/>
              <a:t>Judicial interpretations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interpretations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Nation-centered federalism</a:t>
            </a:r>
          </a:p>
          <a:p>
            <a:pPr lvl="1"/>
            <a:r>
              <a:rPr lang="en-US" dirty="0" smtClean="0"/>
              <a:t>This comes from </a:t>
            </a:r>
            <a:r>
              <a:rPr lang="en-US" dirty="0" err="1" smtClean="0"/>
              <a:t>hamilton</a:t>
            </a:r>
            <a:r>
              <a:rPr lang="en-US" dirty="0" smtClean="0"/>
              <a:t> in the federalist papers</a:t>
            </a:r>
          </a:p>
          <a:p>
            <a:pPr lvl="2"/>
            <a:r>
              <a:rPr lang="en-US" dirty="0" smtClean="0"/>
              <a:t>the constitution acknowledges that states existed first, and they are semi-sovereign and cannot be dissolved, but, the national government must be seen as supreme to preserve a union.</a:t>
            </a:r>
          </a:p>
          <a:p>
            <a:pPr lvl="2"/>
            <a:r>
              <a:rPr lang="en-US" dirty="0" smtClean="0"/>
              <a:t>This was used to prevent the south from seceding.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Mas</a:t>
            </a:r>
            <a:r>
              <a:rPr lang="en-US" dirty="0" smtClean="0"/>
              <a:t> politico!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State-centered Federalism</a:t>
            </a:r>
          </a:p>
          <a:p>
            <a:pPr lvl="1"/>
            <a:r>
              <a:rPr lang="en-US" dirty="0" smtClean="0"/>
              <a:t>must give precedence to state sovereignty</a:t>
            </a:r>
          </a:p>
          <a:p>
            <a:pPr lvl="2"/>
            <a:r>
              <a:rPr lang="en-US" dirty="0" smtClean="0"/>
              <a:t>Most </a:t>
            </a:r>
            <a:r>
              <a:rPr lang="en-US" dirty="0" err="1" smtClean="0"/>
              <a:t>scf</a:t>
            </a:r>
            <a:r>
              <a:rPr lang="en-US" dirty="0" smtClean="0"/>
              <a:t> theorists focus on the 10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</a:p>
          <a:p>
            <a:pPr lvl="2"/>
            <a:r>
              <a:rPr lang="en-US" dirty="0" smtClean="0"/>
              <a:t>People point to the writings of </a:t>
            </a:r>
            <a:r>
              <a:rPr lang="en-US" dirty="0" err="1" smtClean="0"/>
              <a:t>madison</a:t>
            </a:r>
            <a:r>
              <a:rPr lang="en-US" dirty="0" smtClean="0"/>
              <a:t> in federalist 45</a:t>
            </a:r>
          </a:p>
          <a:p>
            <a:pPr lvl="1"/>
            <a:r>
              <a:rPr lang="en-US" dirty="0" smtClean="0"/>
              <a:t>This was used by the south to justify their secession.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Struggle to Balance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Since independence, the states and national government have not seen eye to eye on divisions of power:</a:t>
            </a:r>
          </a:p>
          <a:p>
            <a:pPr lvl="1"/>
            <a:r>
              <a:rPr lang="en-US" dirty="0" smtClean="0"/>
              <a:t>Articles of Confederation</a:t>
            </a:r>
          </a:p>
          <a:p>
            <a:pPr lvl="1"/>
            <a:r>
              <a:rPr lang="en-US" dirty="0" smtClean="0"/>
              <a:t>Civil War</a:t>
            </a:r>
          </a:p>
          <a:p>
            <a:pPr lvl="2"/>
            <a:r>
              <a:rPr lang="en-US" dirty="0" smtClean="0"/>
              <a:t>The Union’s victory only established that federal law could not be nullified by the states.</a:t>
            </a:r>
          </a:p>
          <a:p>
            <a:pPr lvl="2"/>
            <a:r>
              <a:rPr lang="en-US" dirty="0" smtClean="0"/>
              <a:t>But nothing else about the state vs. national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One more political interpretation…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Dual federalism</a:t>
            </a:r>
          </a:p>
          <a:p>
            <a:pPr lvl="1"/>
            <a:r>
              <a:rPr lang="en-US" dirty="0" smtClean="0"/>
              <a:t>Most common constitutional interpretation</a:t>
            </a:r>
          </a:p>
          <a:p>
            <a:pPr lvl="1"/>
            <a:r>
              <a:rPr lang="en-US" dirty="0" smtClean="0"/>
              <a:t>Its an acknowledgement that both sets of government have separate grants of power.</a:t>
            </a:r>
          </a:p>
          <a:p>
            <a:pPr lvl="1"/>
            <a:r>
              <a:rPr lang="en-US" dirty="0" smtClean="0"/>
              <a:t>Both governments are essentially equal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Judicial interpretation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explore one interp. Now that changed the scope of federalism forever:</a:t>
            </a:r>
          </a:p>
          <a:p>
            <a:pPr lvl="1"/>
            <a:r>
              <a:rPr lang="en-US" u="sng" dirty="0" err="1" smtClean="0"/>
              <a:t>Mcculloch</a:t>
            </a:r>
            <a:r>
              <a:rPr lang="en-US" u="sng" dirty="0" smtClean="0"/>
              <a:t> v. </a:t>
            </a:r>
            <a:r>
              <a:rPr lang="en-US" u="sng" dirty="0" err="1" smtClean="0"/>
              <a:t>maryland</a:t>
            </a:r>
            <a:endParaRPr lang="en-US" u="sng" dirty="0" smtClean="0"/>
          </a:p>
          <a:p>
            <a:pPr lvl="2"/>
            <a:r>
              <a:rPr lang="en-US" dirty="0" smtClean="0"/>
              <a:t>The implied powers given to congress in the constitution could be broadly interpreted.</a:t>
            </a:r>
          </a:p>
          <a:p>
            <a:pPr lvl="2"/>
            <a:r>
              <a:rPr lang="en-US" dirty="0" smtClean="0"/>
              <a:t>The “necessary and proper” clause implies that congress has the right to carry out its constitutional powers.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McCulloch v. Maryland (1819)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en-US" u="sng" dirty="0"/>
              <a:t>Background</a:t>
            </a:r>
          </a:p>
          <a:p>
            <a:r>
              <a:rPr lang="en-US" dirty="0"/>
              <a:t>Bank of the US operated in Maryland</a:t>
            </a:r>
          </a:p>
          <a:p>
            <a:r>
              <a:rPr lang="en-US" dirty="0"/>
              <a:t>Maryland did not want </a:t>
            </a:r>
            <a:r>
              <a:rPr lang="en-US" dirty="0" err="1"/>
              <a:t>BoUS</a:t>
            </a:r>
            <a:r>
              <a:rPr lang="en-US" dirty="0"/>
              <a:t> to operate in state, competition unwanted, unfair</a:t>
            </a:r>
          </a:p>
          <a:p>
            <a:pPr lvl="1"/>
            <a:r>
              <a:rPr lang="en-US" dirty="0"/>
              <a:t>Maryland taxed the bank to put it out of business</a:t>
            </a:r>
          </a:p>
          <a:p>
            <a:r>
              <a:rPr lang="en-US" dirty="0"/>
              <a:t>McCulloch, </a:t>
            </a:r>
            <a:r>
              <a:rPr lang="en-US" dirty="0" err="1"/>
              <a:t>BoUS</a:t>
            </a:r>
            <a:r>
              <a:rPr lang="en-US" dirty="0"/>
              <a:t> employee, refused to pay the state tax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McCulloch v. Maryland (1819)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Is a Bank of the US Constitutional?</a:t>
            </a:r>
          </a:p>
          <a:p>
            <a:pPr>
              <a:buFontTx/>
              <a:buNone/>
            </a:pPr>
            <a:r>
              <a:rPr lang="en-US"/>
              <a:t>YES.  The national gov’t has certain implied powers that go beyond delegated powers. US needs a national bank for borrowing, lending, holding minted money, etc.  All of which are delegated powers.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McCulloch v. Maryland (1819)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en-US"/>
              <a:t>Can a state tax the federal gov’t?</a:t>
            </a:r>
          </a:p>
          <a:p>
            <a:pPr>
              <a:buFontTx/>
              <a:buNone/>
            </a:pPr>
            <a:r>
              <a:rPr lang="en-US"/>
              <a:t>	-NO.  The federal gov’t is supreme.  Since the BoUS is constitutional, only the feds may tax it.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/>
              <a:t>-</a:t>
            </a:r>
            <a:r>
              <a:rPr lang="en-US" b="1"/>
              <a:t>John Marshall </a:t>
            </a:r>
            <a:r>
              <a:rPr lang="en-US" b="1" u="sng"/>
              <a:t>reaffirmed Supremacy Clause and Elastic Clause</a:t>
            </a:r>
            <a:r>
              <a:rPr lang="en-US" b="1"/>
              <a:t> </a:t>
            </a:r>
          </a:p>
          <a:p>
            <a:pPr>
              <a:buFontTx/>
              <a:buNone/>
            </a:pPr>
            <a:r>
              <a:rPr lang="en-US" b="1"/>
              <a:t>-National (Federal) Gov gets STRONGER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vs. Unitary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compared federal and unitary systems several times.  Over the next ? Slides we will discuss:</a:t>
            </a:r>
          </a:p>
          <a:p>
            <a:pPr lvl="1"/>
            <a:r>
              <a:rPr lang="en-US" dirty="0" smtClean="0"/>
              <a:t>Federal Systems</a:t>
            </a:r>
          </a:p>
          <a:p>
            <a:pPr lvl="1"/>
            <a:r>
              <a:rPr lang="en-US" dirty="0" err="1" smtClean="0"/>
              <a:t>Confederal</a:t>
            </a:r>
            <a:r>
              <a:rPr lang="en-US" dirty="0" smtClean="0"/>
              <a:t> Systems</a:t>
            </a:r>
          </a:p>
          <a:p>
            <a:pPr lvl="1"/>
            <a:r>
              <a:rPr lang="en-US" dirty="0" smtClean="0"/>
              <a:t>Unitary Systems</a:t>
            </a:r>
          </a:p>
          <a:p>
            <a:pPr lvl="1"/>
            <a:r>
              <a:rPr lang="en-US" dirty="0" smtClean="0"/>
              <a:t>Why Choose Federalism?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Federalism</a:t>
            </a:r>
          </a:p>
          <a:p>
            <a:pPr lvl="1"/>
            <a:r>
              <a:rPr lang="en-US" dirty="0" smtClean="0"/>
              <a:t>A system in which power is constitutionally divided between a central government and a sub national/local government</a:t>
            </a:r>
          </a:p>
          <a:p>
            <a:pPr lvl="2"/>
            <a:r>
              <a:rPr lang="en-US" dirty="0" smtClean="0"/>
              <a:t>Notable Federal systems: US, Nigeria, Mexico, brazil, India, Canada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American Style Federalism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Governments:</a:t>
            </a:r>
          </a:p>
          <a:p>
            <a:pPr lvl="1"/>
            <a:r>
              <a:rPr lang="en-US" dirty="0" smtClean="0"/>
              <a:t>Receive power from the people</a:t>
            </a:r>
          </a:p>
          <a:p>
            <a:pPr lvl="1"/>
            <a:r>
              <a:rPr lang="en-US" dirty="0" smtClean="0"/>
              <a:t>Divides sovereignty between themselves.</a:t>
            </a:r>
          </a:p>
          <a:p>
            <a:pPr lvl="1"/>
            <a:r>
              <a:rPr lang="en-US" dirty="0" smtClean="0"/>
              <a:t>Have the power to tax and receive benefits</a:t>
            </a:r>
          </a:p>
          <a:p>
            <a:pPr lvl="1"/>
            <a:r>
              <a:rPr lang="en-US" dirty="0" smtClean="0"/>
              <a:t>Do not have the power to dissolve the other.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Confederal</a:t>
            </a:r>
            <a:r>
              <a:rPr lang="en-US" dirty="0" smtClean="0"/>
              <a:t>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Confederal</a:t>
            </a:r>
            <a:r>
              <a:rPr lang="en-US" dirty="0" smtClean="0"/>
              <a:t>-</a:t>
            </a:r>
          </a:p>
          <a:p>
            <a:pPr lvl="1"/>
            <a:r>
              <a:rPr lang="en-US" dirty="0" smtClean="0"/>
              <a:t>Aka confederacy</a:t>
            </a:r>
          </a:p>
          <a:p>
            <a:pPr lvl="1"/>
            <a:r>
              <a:rPr lang="en-US" dirty="0" smtClean="0"/>
              <a:t>Only has the powers given to it by members of the government</a:t>
            </a:r>
          </a:p>
          <a:p>
            <a:pPr lvl="1"/>
            <a:r>
              <a:rPr lang="en-US" dirty="0" smtClean="0"/>
              <a:t>It is distinct in having a lack of central authority</a:t>
            </a:r>
          </a:p>
          <a:p>
            <a:pPr lvl="2"/>
            <a:r>
              <a:rPr lang="en-US" dirty="0" smtClean="0"/>
              <a:t>USA</a:t>
            </a:r>
          </a:p>
          <a:p>
            <a:pPr lvl="2"/>
            <a:r>
              <a:rPr lang="en-US" dirty="0" smtClean="0"/>
              <a:t>UN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Unitary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Unitary System</a:t>
            </a:r>
          </a:p>
          <a:p>
            <a:pPr lvl="1"/>
            <a:r>
              <a:rPr lang="en-US" dirty="0" smtClean="0"/>
              <a:t>Supreme, central authority.  </a:t>
            </a:r>
          </a:p>
          <a:p>
            <a:pPr lvl="1"/>
            <a:r>
              <a:rPr lang="en-US" dirty="0" smtClean="0"/>
              <a:t>Can create sub-national governments as it sees needed.</a:t>
            </a:r>
          </a:p>
          <a:p>
            <a:r>
              <a:rPr lang="en-US" dirty="0" smtClean="0"/>
              <a:t>We have a unitary system as well</a:t>
            </a:r>
          </a:p>
          <a:p>
            <a:pPr lvl="1"/>
            <a:r>
              <a:rPr lang="en-US" dirty="0" smtClean="0"/>
              <a:t>Each state government falls into this category</a:t>
            </a:r>
          </a:p>
          <a:p>
            <a:pPr lvl="1"/>
            <a:r>
              <a:rPr lang="en-US" dirty="0" smtClean="0"/>
              <a:t>They have the ability to alter or dissolve local governments.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Federalism?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were the first federal system in the world:</a:t>
            </a:r>
          </a:p>
          <a:p>
            <a:pPr lvl="1"/>
            <a:r>
              <a:rPr lang="en-US" dirty="0" smtClean="0"/>
              <a:t>By 1960, 50% of the world was governed  by some federalist model</a:t>
            </a:r>
          </a:p>
          <a:p>
            <a:pPr lvl="1"/>
            <a:r>
              <a:rPr lang="en-US" dirty="0" smtClean="0"/>
              <a:t>Federalism allows for diversity</a:t>
            </a:r>
          </a:p>
          <a:p>
            <a:pPr lvl="1"/>
            <a:r>
              <a:rPr lang="en-US" dirty="0" smtClean="0"/>
              <a:t>Keeps areas unified more than geographically</a:t>
            </a:r>
          </a:p>
          <a:p>
            <a:pPr lvl="1"/>
            <a:r>
              <a:rPr lang="en-US" dirty="0" smtClean="0"/>
              <a:t>Prevents secessionism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Film!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hlinkClick r:id="rId2"/>
              </a:rPr>
              <a:t>Superheros</a:t>
            </a:r>
            <a:r>
              <a:rPr lang="en-US" dirty="0" smtClean="0">
                <a:hlinkClick r:id="rId2"/>
              </a:rPr>
              <a:t> + Federalism= Awesome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pac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ustom 3">
      <a:majorFont>
        <a:latin typeface="Space Age"/>
        <a:ea typeface=""/>
        <a:cs typeface=""/>
      </a:majorFont>
      <a:minorFont>
        <a:latin typeface="ZeroHou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space</Template>
  <TotalTime>298</TotalTime>
  <Words>921</Words>
  <Application>Microsoft Macintosh PowerPoint</Application>
  <PresentationFormat>On-screen Show (4:3)</PresentationFormat>
  <Paragraphs>123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space</vt:lpstr>
      <vt:lpstr>Intro to Federalism</vt:lpstr>
      <vt:lpstr>A Struggle to Balance</vt:lpstr>
      <vt:lpstr>Federal vs. Unitary</vt:lpstr>
      <vt:lpstr>Federal Systems</vt:lpstr>
      <vt:lpstr>American Style Federalism</vt:lpstr>
      <vt:lpstr>Confederal Systems</vt:lpstr>
      <vt:lpstr>Unitary systems</vt:lpstr>
      <vt:lpstr>Why Federalism?</vt:lpstr>
      <vt:lpstr>A Film!</vt:lpstr>
      <vt:lpstr>Costs vs benefits</vt:lpstr>
      <vt:lpstr>The Constitutional Bases of fism</vt:lpstr>
      <vt:lpstr>Strengthening the National Government</vt:lpstr>
      <vt:lpstr>Elastic Clause</vt:lpstr>
      <vt:lpstr>The Supremacy Clause</vt:lpstr>
      <vt:lpstr>Restricting the Powers of the States</vt:lpstr>
      <vt:lpstr>Limiting powers of the national government</vt:lpstr>
      <vt:lpstr>Interpreting the constitution</vt:lpstr>
      <vt:lpstr>Political interpretations</vt:lpstr>
      <vt:lpstr>Mas politico!</vt:lpstr>
      <vt:lpstr>One more political interpretation…</vt:lpstr>
      <vt:lpstr>Judicial interpretation</vt:lpstr>
      <vt:lpstr>McCulloch v. Maryland (1819)</vt:lpstr>
      <vt:lpstr>McCulloch v. Maryland (1819)</vt:lpstr>
      <vt:lpstr>McCulloch v. Maryland (1819)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Federalism</dc:title>
  <dc:creator>Dustin Rimmey</dc:creator>
  <cp:lastModifiedBy>Dustin Rimmey</cp:lastModifiedBy>
  <cp:revision>27</cp:revision>
  <dcterms:created xsi:type="dcterms:W3CDTF">2011-09-06T16:57:36Z</dcterms:created>
  <dcterms:modified xsi:type="dcterms:W3CDTF">2013-09-23T13:01:48Z</dcterms:modified>
</cp:coreProperties>
</file>