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6" r:id="rId2"/>
    <p:sldId id="257" r:id="rId3"/>
    <p:sldId id="265" r:id="rId4"/>
    <p:sldId id="266" r:id="rId5"/>
    <p:sldId id="267" r:id="rId6"/>
    <p:sldId id="268" r:id="rId7"/>
    <p:sldId id="269" r:id="rId8"/>
    <p:sldId id="270" r:id="rId9"/>
    <p:sldId id="258" r:id="rId10"/>
    <p:sldId id="259" r:id="rId11"/>
    <p:sldId id="272" r:id="rId12"/>
    <p:sldId id="273" r:id="rId13"/>
    <p:sldId id="260" r:id="rId14"/>
    <p:sldId id="263" r:id="rId15"/>
    <p:sldId id="279" r:id="rId16"/>
    <p:sldId id="277" r:id="rId17"/>
    <p:sldId id="278" r:id="rId18"/>
    <p:sldId id="261" r:id="rId19"/>
    <p:sldId id="262" r:id="rId20"/>
    <p:sldId id="264" r:id="rId21"/>
    <p:sldId id="274" r:id="rId22"/>
    <p:sldId id="275" r:id="rId23"/>
    <p:sldId id="276" r:id="rId24"/>
    <p:sldId id="271" r:id="rId25"/>
    <p:sldId id="280" r:id="rId26"/>
    <p:sldId id="281" r:id="rId27"/>
    <p:sldId id="282" r:id="rId28"/>
    <p:sldId id="283" r:id="rId29"/>
    <p:sldId id="284" r:id="rId30"/>
    <p:sldId id="286" r:id="rId31"/>
    <p:sldId id="285" r:id="rId32"/>
    <p:sldId id="287" r:id="rId33"/>
    <p:sldId id="288" r:id="rId34"/>
    <p:sldId id="289" r:id="rId35"/>
    <p:sldId id="291" r:id="rId36"/>
    <p:sldId id="290"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9" d="100"/>
          <a:sy n="89" d="100"/>
        </p:scale>
        <p:origin x="-146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9FD3B1-CE4C-024F-BCF8-903AFEDA1950}" type="datetimeFigureOut">
              <a:rPr lang="en-US" smtClean="0"/>
              <a:pPr/>
              <a:t>3/28/12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B4D955-29D9-C643-B4D4-3C582A32E546}" type="slidenum">
              <a:rPr lang="en-US" smtClean="0"/>
              <a:pPr/>
              <a:t>‹#›</a:t>
            </a:fld>
            <a:endParaRPr lang="en-US"/>
          </a:p>
        </p:txBody>
      </p:sp>
    </p:spTree>
    <p:extLst>
      <p:ext uri="{BB962C8B-B14F-4D97-AF65-F5344CB8AC3E}">
        <p14:creationId xmlns:p14="http://schemas.microsoft.com/office/powerpoint/2010/main" val="21703785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55E946E-DAF2-4245-A54E-590A091B0D95}" type="slidenum">
              <a:rPr lang="en-US"/>
              <a:pPr/>
              <a:t>8</a:t>
            </a:fld>
            <a:endParaRPr lang="en-US"/>
          </a:p>
        </p:txBody>
      </p:sp>
      <p:sp>
        <p:nvSpPr>
          <p:cNvPr id="542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eaLnBrk="0" hangingPunct="0"/>
            <a:fld id="{881B87B0-B4CC-F74D-B0EA-59D5BA54B510}" type="slidenum">
              <a:rPr lang="en-US" sz="1200">
                <a:cs typeface="ＭＳ Ｐゴシック" charset="0"/>
              </a:rPr>
              <a:pPr algn="r" eaLnBrk="0" hangingPunct="0"/>
              <a:t>8</a:t>
            </a:fld>
            <a:endParaRPr lang="en-US" sz="1200">
              <a:cs typeface="ＭＳ Ｐゴシック" charset="0"/>
            </a:endParaRPr>
          </a:p>
        </p:txBody>
      </p:sp>
      <p:sp>
        <p:nvSpPr>
          <p:cNvPr id="54275"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4276"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CD8B114-5EB2-B544-B8CE-FFE4F82013AE}" type="slidenum">
              <a:rPr lang="en-US" sz="1200"/>
              <a:pPr/>
              <a:t>35</a:t>
            </a:fld>
            <a:endParaRPr 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EB5ECD5-515E-4817-8A06-1D2ED2C83850}" type="datetime4">
              <a:rPr lang="en-US" smtClean="0"/>
              <a:pPr/>
              <a:t>March 28,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1D72EBF8-7CF5-44B7-B2BF-E22DE4D070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B59F4-DDCB-41FF-83F5-A48440F36FA7}" type="datetime4">
              <a:rPr lang="en-US" smtClean="0"/>
              <a:pPr/>
              <a:t>March 28,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056348-D703-428C-A1C4-7D6796EF5F41}" type="datetime4">
              <a:rPr lang="en-US" smtClean="0"/>
              <a:pPr/>
              <a:t>March 28,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00308CD5-DFC4-B440-8D5F-DC68E74B5C3A}" type="slidenum">
              <a:rPr lang="en-US"/>
              <a:pPr/>
              <a:t>‹#›</a:t>
            </a:fld>
            <a:endParaRPr lang="en-US"/>
          </a:p>
        </p:txBody>
      </p:sp>
    </p:spTree>
    <p:extLst>
      <p:ext uri="{BB962C8B-B14F-4D97-AF65-F5344CB8AC3E}">
        <p14:creationId xmlns:p14="http://schemas.microsoft.com/office/powerpoint/2010/main" val="885605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32D1919-1B5F-4141-B613-3E5C6008A186}" type="datetime4">
              <a:rPr lang="en-US" smtClean="0"/>
              <a:pPr/>
              <a:t>March 28,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AD22427-B1DD-49E6-9F05-DE0F1467D7DC}" type="datetime4">
              <a:rPr lang="en-US" smtClean="0"/>
              <a:pPr/>
              <a:t>March 28,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BCCA7B5-8BC9-491C-A887-7C3E7ED947D8}" type="datetime4">
              <a:rPr lang="en-US" smtClean="0"/>
              <a:pPr/>
              <a:t>March 28, 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BDA18ED0-40F2-434C-A848-B92581875164}" type="datetime4">
              <a:rPr lang="en-US" smtClean="0"/>
              <a:pPr/>
              <a:t>March 28, 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7855437F-F4F9-44A9-B4D3-9191CA04E889}" type="datetime4">
              <a:rPr lang="en-US" smtClean="0"/>
              <a:pPr/>
              <a:t>March 28, 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9A24E59-01D0-4537-B876-7E5EC75B028D}" type="datetime4">
              <a:rPr lang="en-US" smtClean="0"/>
              <a:pPr/>
              <a:t>March 28, 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55A2E49-18A1-40BC-BA5D-5A2EC8FDDF15}" type="datetime4">
              <a:rPr lang="en-US" smtClean="0"/>
              <a:pPr/>
              <a:t>March 28, 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2983DA4-3B24-449B-95CA-514EB7E30A99}" type="datetime4">
              <a:rPr lang="en-US" smtClean="0"/>
              <a:pPr/>
              <a:t>March 28, 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4">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942120D2-3948-4F8F-BE5D-E7E7D97880B2}" type="datetime4">
              <a:rPr lang="en-US" smtClean="0"/>
              <a:pPr/>
              <a:t>March 28, 2012</a:t>
            </a:fld>
            <a:endParaRPr lang="en-US" dirty="0" err="1"/>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D72EBF8-7CF5-44B7-B2BF-E22DE4D0703D}"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16http\::www.youtube.com:watch"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valon.law.yale.edu/17th_century/england.asp" TargetMode="External"/><Relationship Id="rId3" Type="http://schemas.openxmlformats.org/officeDocument/2006/relationships/hyperlink" Target="http://www.youtube.com/watch?v=ScMkiUSjIL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6Ejga4kJUts&amp;ob=av2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watch?v=iTtf6EXF8Fc&amp;feature=related" TargetMode="External"/><Relationship Id="rId4" Type="http://schemas.openxmlformats.org/officeDocument/2006/relationships/hyperlink" Target="http://www.youtube.com/watch?v=UdIRedO4PxI" TargetMode="External"/><Relationship Id="rId1" Type="http://schemas.openxmlformats.org/officeDocument/2006/relationships/slideLayout" Target="../slideLayouts/slideLayout2.xml"/><Relationship Id="rId2" Type="http://schemas.openxmlformats.org/officeDocument/2006/relationships/hyperlink" Target="http://www.youtube.com/watch?v=-lSIdJlSHQQ"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Politics of great Britain</a:t>
            </a:r>
            <a:endParaRPr lang="en-US" dirty="0"/>
          </a:p>
        </p:txBody>
      </p:sp>
      <p:sp>
        <p:nvSpPr>
          <p:cNvPr id="3" name="Subtitle 2"/>
          <p:cNvSpPr>
            <a:spLocks noGrp="1"/>
          </p:cNvSpPr>
          <p:nvPr>
            <p:ph type="subTitle" idx="1"/>
          </p:nvPr>
        </p:nvSpPr>
        <p:spPr/>
        <p:txBody>
          <a:bodyPr/>
          <a:lstStyle/>
          <a:p>
            <a:r>
              <a:rPr lang="en-US" dirty="0" smtClean="0"/>
              <a:t>A Chapter 8 production</a:t>
            </a:r>
            <a:endParaRPr lang="en-US" dirty="0"/>
          </a:p>
        </p:txBody>
      </p:sp>
    </p:spTree>
    <p:extLst>
      <p:ext uri="{BB962C8B-B14F-4D97-AF65-F5344CB8AC3E}">
        <p14:creationId xmlns:p14="http://schemas.microsoft.com/office/powerpoint/2010/main" val="354307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Evolutionary vs. Revolutionary democracy</a:t>
            </a:r>
            <a:endParaRPr lang="en-US" dirty="0"/>
          </a:p>
        </p:txBody>
      </p:sp>
      <p:sp>
        <p:nvSpPr>
          <p:cNvPr id="3" name="Content Placeholder 2"/>
          <p:cNvSpPr>
            <a:spLocks noGrp="1"/>
          </p:cNvSpPr>
          <p:nvPr>
            <p:ph idx="1"/>
          </p:nvPr>
        </p:nvSpPr>
        <p:spPr>
          <a:xfrm>
            <a:off x="685800" y="1417638"/>
            <a:ext cx="7772400" cy="4303657"/>
          </a:xfrm>
        </p:spPr>
        <p:txBody>
          <a:bodyPr>
            <a:normAutofit/>
          </a:bodyPr>
          <a:lstStyle/>
          <a:p>
            <a:r>
              <a:rPr lang="en-US" sz="2400" dirty="0" smtClean="0"/>
              <a:t>Britain is labeled as an “old democracy.”</a:t>
            </a:r>
          </a:p>
          <a:p>
            <a:pPr lvl="1"/>
            <a:r>
              <a:rPr lang="en-US" sz="1800" dirty="0" smtClean="0"/>
              <a:t>However, it is an </a:t>
            </a:r>
            <a:r>
              <a:rPr lang="en-US" sz="1800" b="1" dirty="0" smtClean="0"/>
              <a:t>evolutionary democracy</a:t>
            </a:r>
            <a:r>
              <a:rPr lang="en-US" sz="1800" dirty="0" smtClean="0"/>
              <a:t> (over a period of 800 years).</a:t>
            </a:r>
          </a:p>
          <a:p>
            <a:pPr lvl="1"/>
            <a:r>
              <a:rPr lang="en-US" sz="1800" dirty="0" smtClean="0"/>
              <a:t>Places like the US are considered Revolutionary Democracies</a:t>
            </a:r>
          </a:p>
          <a:p>
            <a:pPr lvl="2"/>
            <a:r>
              <a:rPr lang="en-US" sz="1600" dirty="0" smtClean="0"/>
              <a:t>What is the simple difference between these two labels?</a:t>
            </a:r>
          </a:p>
          <a:p>
            <a:r>
              <a:rPr lang="en-US" sz="2400" dirty="0" smtClean="0"/>
              <a:t>In 1801 the United Kingdom was born:</a:t>
            </a:r>
          </a:p>
          <a:p>
            <a:pPr lvl="1"/>
            <a:r>
              <a:rPr lang="en-US" sz="1800" dirty="0" smtClean="0"/>
              <a:t>A unification of England, Scotland, Wales and Ireland under the authority of the British Parliament that is located in London.</a:t>
            </a:r>
          </a:p>
          <a:p>
            <a:pPr lvl="1"/>
            <a:r>
              <a:rPr lang="en-US" sz="1800" dirty="0" smtClean="0"/>
              <a:t>Since then, the crown has forfeited its claim to Ireland, and now the UK is: </a:t>
            </a:r>
          </a:p>
          <a:p>
            <a:pPr lvl="2"/>
            <a:r>
              <a:rPr lang="en-US" sz="1600" dirty="0" smtClean="0"/>
              <a:t>England</a:t>
            </a:r>
          </a:p>
          <a:p>
            <a:pPr lvl="2"/>
            <a:r>
              <a:rPr lang="en-US" sz="1600" dirty="0" smtClean="0"/>
              <a:t>Scotland</a:t>
            </a:r>
          </a:p>
          <a:p>
            <a:pPr lvl="2"/>
            <a:r>
              <a:rPr lang="en-US" sz="1600" dirty="0" smtClean="0"/>
              <a:t>Wales</a:t>
            </a:r>
          </a:p>
          <a:p>
            <a:pPr lvl="2"/>
            <a:r>
              <a:rPr lang="en-US" sz="1600" dirty="0" smtClean="0"/>
              <a:t>Northern Ireland</a:t>
            </a:r>
            <a:endParaRPr lang="en-US" sz="1600" dirty="0"/>
          </a:p>
        </p:txBody>
      </p:sp>
    </p:spTree>
    <p:extLst>
      <p:ext uri="{BB962C8B-B14F-4D97-AF65-F5344CB8AC3E}">
        <p14:creationId xmlns:p14="http://schemas.microsoft.com/office/powerpoint/2010/main" val="2372975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endParaRPr lang="en-US"/>
          </a:p>
        </p:txBody>
      </p:sp>
      <p:pic>
        <p:nvPicPr>
          <p:cNvPr id="47108" name="Picture 4" descr="XXXXX_t040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2400" y="533400"/>
            <a:ext cx="8915400" cy="5608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20073787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277813"/>
            <a:ext cx="8229600" cy="788987"/>
          </a:xfrm>
        </p:spPr>
        <p:txBody>
          <a:bodyPr/>
          <a:lstStyle/>
          <a:p>
            <a:pPr marL="762000" indent="-762000"/>
            <a:r>
              <a:rPr lang="en-US" sz="2800" b="0"/>
              <a:t>Time Line of Political Development</a:t>
            </a:r>
          </a:p>
        </p:txBody>
      </p:sp>
      <p:sp>
        <p:nvSpPr>
          <p:cNvPr id="72707" name="Rectangle 3"/>
          <p:cNvSpPr>
            <a:spLocks noChangeArrowheads="1"/>
          </p:cNvSpPr>
          <p:nvPr/>
        </p:nvSpPr>
        <p:spPr bwMode="auto">
          <a:xfrm rot="-5400000">
            <a:off x="4419600" y="2133600"/>
            <a:ext cx="304800" cy="9144000"/>
          </a:xfrm>
          <a:prstGeom prst="rect">
            <a:avLst/>
          </a:prstGeom>
          <a:solidFill>
            <a:srgbClr val="D2802E"/>
          </a:solidFill>
          <a:ln w="9525">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708" name="Rectangle 4"/>
          <p:cNvSpPr>
            <a:spLocks noChangeArrowheads="1"/>
          </p:cNvSpPr>
          <p:nvPr/>
        </p:nvSpPr>
        <p:spPr bwMode="auto">
          <a:xfrm>
            <a:off x="0" y="6477000"/>
            <a:ext cx="9144000" cy="76200"/>
          </a:xfrm>
          <a:prstGeom prst="rect">
            <a:avLst/>
          </a:prstGeom>
          <a:solidFill>
            <a:srgbClr val="422C16"/>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72709" name="Group 5"/>
          <p:cNvGraphicFramePr>
            <a:graphicFrameLocks noGrp="1"/>
          </p:cNvGraphicFramePr>
          <p:nvPr>
            <p:ph idx="1"/>
            <p:extLst>
              <p:ext uri="{D42A27DB-BD31-4B8C-83A1-F6EECF244321}">
                <p14:modId xmlns:p14="http://schemas.microsoft.com/office/powerpoint/2010/main" val="1482989722"/>
              </p:ext>
            </p:extLst>
          </p:nvPr>
        </p:nvGraphicFramePr>
        <p:xfrm>
          <a:off x="457200" y="990600"/>
          <a:ext cx="8229600" cy="5339715"/>
        </p:xfrm>
        <a:graphic>
          <a:graphicData uri="http://schemas.openxmlformats.org/drawingml/2006/table">
            <a:tbl>
              <a:tblPr/>
              <a:tblGrid>
                <a:gridCol w="1295400"/>
                <a:gridCol w="6934200"/>
              </a:tblGrid>
              <a:tr h="676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0"/>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a typeface="ＭＳ Ｐゴシック" charset="0"/>
                        </a:rPr>
                        <a:t>1215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imes New Roman" charset="0"/>
                          <a:ea typeface="ＭＳ Ｐゴシック" charset="0"/>
                        </a:rPr>
                        <a:t>King John forced to sign Magna Carta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9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imes New Roman" charset="0"/>
                          <a:ea typeface="ＭＳ Ｐゴシック" charset="0"/>
                        </a:rPr>
                        <a:t>1295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imes New Roman" charset="0"/>
                          <a:ea typeface="ＭＳ Ｐゴシック" charset="0"/>
                        </a:rPr>
                        <a:t>first representative Parliament convened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08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imes New Roman" charset="0"/>
                          <a:ea typeface="ＭＳ Ｐゴシック" charset="0"/>
                        </a:rPr>
                        <a:t>1529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imes New Roman" charset="0"/>
                          <a:ea typeface="ＭＳ Ｐゴシック" charset="0"/>
                        </a:rPr>
                        <a:t>Henry VIII convened </a:t>
                      </a:r>
                      <a:r>
                        <a:rPr kumimoji="0" lang="ja-JP" altLang="en-US" sz="2400" b="0" i="0" u="none" strike="noStrike" cap="none" normalizeH="0" baseline="0">
                          <a:ln>
                            <a:noFill/>
                          </a:ln>
                          <a:solidFill>
                            <a:schemeClr val="tx1"/>
                          </a:solidFill>
                          <a:effectLst>
                            <a:outerShdw blurRad="38100" dist="38100" dir="2700000" algn="tl">
                              <a:srgbClr val="000000"/>
                            </a:outerShdw>
                          </a:effectLst>
                          <a:latin typeface="Arial"/>
                          <a:ea typeface="ＭＳ Ｐゴシック" charset="0"/>
                        </a:rPr>
                        <a:t>‘</a:t>
                      </a:r>
                      <a:r>
                        <a:rPr kumimoji="0" lang="en-US" sz="2400" b="0" i="0" u="none" strike="noStrike" cap="none" normalizeH="0" baseline="0">
                          <a:ln>
                            <a:noFill/>
                          </a:ln>
                          <a:solidFill>
                            <a:schemeClr val="tx1"/>
                          </a:solidFill>
                          <a:effectLst>
                            <a:outerShdw blurRad="38100" dist="38100" dir="2700000" algn="tl">
                              <a:srgbClr val="000000"/>
                            </a:outerShdw>
                          </a:effectLst>
                          <a:latin typeface="Times New Roman" charset="0"/>
                          <a:ea typeface="ＭＳ Ｐゴシック" charset="0"/>
                        </a:rPr>
                        <a:t>Reformation Parliament,</a:t>
                      </a:r>
                      <a:r>
                        <a:rPr kumimoji="0" lang="ja-JP" altLang="en-US" sz="2400" b="0" i="0" u="none" strike="noStrike" cap="none" normalizeH="0" baseline="0">
                          <a:ln>
                            <a:noFill/>
                          </a:ln>
                          <a:solidFill>
                            <a:schemeClr val="tx1"/>
                          </a:solidFill>
                          <a:effectLst>
                            <a:outerShdw blurRad="38100" dist="38100" dir="2700000" algn="tl">
                              <a:srgbClr val="000000"/>
                            </a:outerShdw>
                          </a:effectLst>
                          <a:latin typeface="Arial"/>
                          <a:ea typeface="ＭＳ Ｐゴシック" charset="0"/>
                        </a:rPr>
                        <a:t>’</a:t>
                      </a:r>
                      <a:r>
                        <a:rPr kumimoji="0" lang="en-US" sz="2400" b="0" i="0" u="none" strike="noStrike" cap="none" normalizeH="0" baseline="0">
                          <a:ln>
                            <a:noFill/>
                          </a:ln>
                          <a:solidFill>
                            <a:schemeClr val="tx1"/>
                          </a:solidFill>
                          <a:effectLst>
                            <a:outerShdw blurRad="38100" dist="38100" dir="2700000" algn="tl">
                              <a:srgbClr val="000000"/>
                            </a:outerShdw>
                          </a:effectLst>
                          <a:latin typeface="Times New Roman" charset="0"/>
                          <a:ea typeface="ＭＳ Ｐゴシック" charset="0"/>
                        </a:rPr>
                        <a:t> began process of cutting ties to Roman Catholic church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08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imes New Roman" charset="0"/>
                          <a:ea typeface="ＭＳ Ｐゴシック" charset="0"/>
                        </a:rPr>
                        <a:t>1628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imes New Roman" charset="0"/>
                          <a:ea typeface="ＭＳ Ｐゴシック" charset="0"/>
                        </a:rPr>
                        <a:t>Charles I forced to accept Petition of Right, Parliament</a:t>
                      </a:r>
                      <a:r>
                        <a:rPr kumimoji="0" lang="ja-JP" altLang="en-US" sz="2400" b="0" i="0" u="none" strike="noStrike" cap="none" normalizeH="0" baseline="0">
                          <a:ln>
                            <a:noFill/>
                          </a:ln>
                          <a:solidFill>
                            <a:schemeClr val="tx1"/>
                          </a:solidFill>
                          <a:effectLst>
                            <a:outerShdw blurRad="38100" dist="38100" dir="2700000" algn="tl">
                              <a:srgbClr val="000000"/>
                            </a:outerShdw>
                          </a:effectLst>
                          <a:latin typeface="Arial"/>
                          <a:ea typeface="ＭＳ Ｐゴシック" charset="0"/>
                        </a:rPr>
                        <a:t>’</a:t>
                      </a:r>
                      <a:r>
                        <a:rPr kumimoji="0" lang="en-US" sz="2400" b="0" i="0" u="none" strike="noStrike" cap="none" normalizeH="0" baseline="0">
                          <a:ln>
                            <a:noFill/>
                          </a:ln>
                          <a:solidFill>
                            <a:schemeClr val="tx1"/>
                          </a:solidFill>
                          <a:effectLst>
                            <a:outerShdw blurRad="38100" dist="38100" dir="2700000" algn="tl">
                              <a:srgbClr val="000000"/>
                            </a:outerShdw>
                          </a:effectLst>
                          <a:latin typeface="Times New Roman" charset="0"/>
                          <a:ea typeface="ＭＳ Ｐゴシック" charset="0"/>
                        </a:rPr>
                        <a:t>s statement of civil rights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9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0"/>
                        <a:buNone/>
                        <a:tabLst/>
                      </a:pPr>
                      <a:r>
                        <a:rPr kumimoji="0" lang="en-US" sz="2400" b="1" i="0" u="none" strike="noStrike" cap="none" normalizeH="0" baseline="0">
                          <a:ln>
                            <a:noFill/>
                          </a:ln>
                          <a:solidFill>
                            <a:schemeClr val="tx1"/>
                          </a:solidFill>
                          <a:effectLst>
                            <a:outerShdw blurRad="38100" dist="38100" dir="2700000" algn="tl">
                              <a:srgbClr val="000000"/>
                            </a:outerShdw>
                          </a:effectLst>
                          <a:latin typeface="Times New Roman" charset="0"/>
                          <a:ea typeface="ＭＳ Ｐゴシック" charset="0"/>
                        </a:rPr>
                        <a:t>1642-48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imes New Roman" charset="0"/>
                          <a:ea typeface="ＭＳ Ｐゴシック" charset="0"/>
                        </a:rPr>
                        <a:t>English Civil War: Royalists vs. Parliamentarians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9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imes New Roman" charset="0"/>
                          <a:ea typeface="ＭＳ Ｐゴシック" charset="0"/>
                        </a:rPr>
                        <a:t>1649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imes New Roman" charset="0"/>
                          <a:ea typeface="ＭＳ Ｐゴシック" charset="0"/>
                        </a:rPr>
                        <a:t>Charles I tried and executed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096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imes New Roman" charset="0"/>
                          <a:ea typeface="ＭＳ Ｐゴシック" charset="0"/>
                        </a:rPr>
                        <a:t>1689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imes New Roman" charset="0"/>
                          <a:ea typeface="ＭＳ Ｐゴシック" charset="0"/>
                        </a:rPr>
                        <a:t>Parliament issues bill of rights establishing constitutional monarchy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08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imes New Roman" charset="0"/>
                          <a:ea typeface="ＭＳ Ｐゴシック" charset="0"/>
                        </a:rPr>
                        <a:t>1707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charset="0"/>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a typeface="ＭＳ Ｐゴシック" charset="0"/>
                        </a:rPr>
                        <a:t>Act of Union united kingdoms of England and Scotland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37692766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Evolutions in the British system</a:t>
            </a:r>
            <a:endParaRPr lang="en-US" dirty="0"/>
          </a:p>
        </p:txBody>
      </p:sp>
      <p:sp>
        <p:nvSpPr>
          <p:cNvPr id="3" name="Content Placeholder 2"/>
          <p:cNvSpPr>
            <a:spLocks noGrp="1"/>
          </p:cNvSpPr>
          <p:nvPr>
            <p:ph idx="1"/>
          </p:nvPr>
        </p:nvSpPr>
        <p:spPr/>
        <p:txBody>
          <a:bodyPr/>
          <a:lstStyle/>
          <a:p>
            <a:r>
              <a:rPr lang="en-US" dirty="0"/>
              <a:t>The Creation of </a:t>
            </a:r>
            <a:r>
              <a:rPr lang="en-US" dirty="0" smtClean="0"/>
              <a:t>Parliament (1066)</a:t>
            </a:r>
            <a:endParaRPr lang="en-US" dirty="0"/>
          </a:p>
          <a:p>
            <a:r>
              <a:rPr lang="en-US" dirty="0" smtClean="0"/>
              <a:t>Magna </a:t>
            </a:r>
            <a:r>
              <a:rPr lang="en-US" dirty="0" err="1" smtClean="0"/>
              <a:t>Carta</a:t>
            </a:r>
            <a:r>
              <a:rPr lang="en-US" dirty="0" smtClean="0"/>
              <a:t> (1215)</a:t>
            </a:r>
          </a:p>
          <a:p>
            <a:r>
              <a:rPr lang="en-US" dirty="0" smtClean="0"/>
              <a:t>English Bill of Rights (1689)</a:t>
            </a:r>
          </a:p>
          <a:p>
            <a:endParaRPr lang="en-US" dirty="0"/>
          </a:p>
        </p:txBody>
      </p:sp>
    </p:spTree>
    <p:extLst>
      <p:ext uri="{BB962C8B-B14F-4D97-AF65-F5344CB8AC3E}">
        <p14:creationId xmlns:p14="http://schemas.microsoft.com/office/powerpoint/2010/main" val="1282176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Development of Parliament (1066)</a:t>
            </a:r>
            <a:endParaRPr lang="en-US" dirty="0"/>
          </a:p>
        </p:txBody>
      </p:sp>
      <p:sp>
        <p:nvSpPr>
          <p:cNvPr id="3" name="Content Placeholder 2"/>
          <p:cNvSpPr>
            <a:spLocks noGrp="1"/>
          </p:cNvSpPr>
          <p:nvPr>
            <p:ph idx="1"/>
          </p:nvPr>
        </p:nvSpPr>
        <p:spPr/>
        <p:txBody>
          <a:bodyPr>
            <a:normAutofit/>
          </a:bodyPr>
          <a:lstStyle/>
          <a:p>
            <a:r>
              <a:rPr lang="en-US" dirty="0" smtClean="0"/>
              <a:t>The Parliament of the United Kingdom of Great Britain and Northern Ireland is the supreme legislative body in the United Kingdom, British Crown dependencies and British overseas territories. </a:t>
            </a:r>
          </a:p>
          <a:p>
            <a:pPr lvl="1"/>
            <a:r>
              <a:rPr lang="en-US" dirty="0" smtClean="0"/>
              <a:t>Located in Westminster, London. </a:t>
            </a:r>
          </a:p>
          <a:p>
            <a:r>
              <a:rPr lang="en-US" dirty="0" smtClean="0"/>
              <a:t>Parliament alone possesses legislative supremacy: </a:t>
            </a:r>
          </a:p>
          <a:p>
            <a:pPr lvl="1"/>
            <a:r>
              <a:rPr lang="en-US" dirty="0" smtClean="0"/>
              <a:t>Has ultimate power over all other political bodies in the UK and its territories. </a:t>
            </a:r>
          </a:p>
          <a:p>
            <a:r>
              <a:rPr lang="en-US" dirty="0" smtClean="0"/>
              <a:t>The head of Parliament: Sovereign, Queen Elizabeth II.</a:t>
            </a:r>
          </a:p>
          <a:p>
            <a:endParaRPr lang="en-US" dirty="0"/>
          </a:p>
        </p:txBody>
      </p:sp>
    </p:spTree>
    <p:extLst>
      <p:ext uri="{BB962C8B-B14F-4D97-AF65-F5344CB8AC3E}">
        <p14:creationId xmlns:p14="http://schemas.microsoft.com/office/powerpoint/2010/main" val="2376004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History of parliament</a:t>
            </a:r>
            <a:endParaRPr lang="en-US" dirty="0"/>
          </a:p>
        </p:txBody>
      </p:sp>
      <p:sp>
        <p:nvSpPr>
          <p:cNvPr id="3" name="Content Placeholder 2"/>
          <p:cNvSpPr>
            <a:spLocks noGrp="1"/>
          </p:cNvSpPr>
          <p:nvPr>
            <p:ph idx="1"/>
          </p:nvPr>
        </p:nvSpPr>
        <p:spPr/>
        <p:txBody>
          <a:bodyPr>
            <a:normAutofit fontScale="92500"/>
          </a:bodyPr>
          <a:lstStyle/>
          <a:p>
            <a:r>
              <a:rPr lang="en-US" dirty="0" smtClean="0"/>
              <a:t>The Parliament of Great Britain was formed in 1707 following the ratification of the Treaty of Union by both the Parliament of England and Parliament of Scotland passing Acts of Union. </a:t>
            </a:r>
          </a:p>
          <a:p>
            <a:pPr lvl="1"/>
            <a:r>
              <a:rPr lang="en-US" dirty="0" smtClean="0"/>
              <a:t>However, in practice the parliament was a continuation of the English parliament with the addition of Scottish MPs and peers..</a:t>
            </a:r>
          </a:p>
          <a:p>
            <a:r>
              <a:rPr lang="en-US" dirty="0" smtClean="0"/>
              <a:t>It has been called "the mother of parliaments", its democratic institutions having set the standards for many democracies throughout the world.</a:t>
            </a:r>
          </a:p>
          <a:p>
            <a:r>
              <a:rPr lang="en-US" dirty="0" smtClean="0"/>
              <a:t>In theory, supreme legislative power is vested in the Queen-in-Parliament; in practice in modern times, real power is vested in the House of Commons, as the Sovereign generally acts on the advice of the Prime Minister, and the powers of the House of Lords have been limited.</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Structure of Parliament and House of lords</a:t>
            </a:r>
            <a:endParaRPr lang="en-US" dirty="0"/>
          </a:p>
        </p:txBody>
      </p:sp>
      <p:sp>
        <p:nvSpPr>
          <p:cNvPr id="3" name="Content Placeholder 2"/>
          <p:cNvSpPr>
            <a:spLocks noGrp="1"/>
          </p:cNvSpPr>
          <p:nvPr>
            <p:ph idx="1"/>
          </p:nvPr>
        </p:nvSpPr>
        <p:spPr>
          <a:xfrm>
            <a:off x="685800" y="1417638"/>
            <a:ext cx="7772400" cy="4357254"/>
          </a:xfrm>
        </p:spPr>
        <p:txBody>
          <a:bodyPr>
            <a:normAutofit lnSpcReduction="10000"/>
          </a:bodyPr>
          <a:lstStyle/>
          <a:p>
            <a:r>
              <a:rPr lang="en-US" sz="2400" dirty="0" smtClean="0"/>
              <a:t>The parliament is bicameral:</a:t>
            </a:r>
          </a:p>
          <a:p>
            <a:pPr lvl="1"/>
            <a:r>
              <a:rPr lang="en-US" sz="1800" dirty="0" smtClean="0"/>
              <a:t>Upper house: the House of Lords, </a:t>
            </a:r>
          </a:p>
          <a:p>
            <a:pPr lvl="1"/>
            <a:r>
              <a:rPr lang="en-US" sz="1800" dirty="0" smtClean="0"/>
              <a:t>Lower house: the House of Commons. </a:t>
            </a:r>
          </a:p>
          <a:p>
            <a:pPr lvl="1"/>
            <a:r>
              <a:rPr lang="en-US" sz="1800" dirty="0" smtClean="0"/>
              <a:t>The Queen is the third component of the legislature.</a:t>
            </a:r>
          </a:p>
          <a:p>
            <a:r>
              <a:rPr lang="en-US" sz="2400" dirty="0" smtClean="0"/>
              <a:t>The House of Lords </a:t>
            </a:r>
          </a:p>
          <a:p>
            <a:pPr lvl="1"/>
            <a:r>
              <a:rPr lang="en-US" sz="1800" dirty="0" smtClean="0"/>
              <a:t>two different types of members: </a:t>
            </a:r>
          </a:p>
          <a:p>
            <a:pPr lvl="1"/>
            <a:r>
              <a:rPr lang="en-US" sz="1800" dirty="0" smtClean="0"/>
              <a:t>the Lords Spiritual (the senior bishops of the Church of England) </a:t>
            </a:r>
          </a:p>
          <a:p>
            <a:pPr lvl="1"/>
            <a:r>
              <a:rPr lang="en-US" sz="1800" dirty="0" smtClean="0"/>
              <a:t>the Lords Temporal whose members are not elected by the population at large, but are appointed by the Sovereign on advice of the Prime Minister. </a:t>
            </a:r>
          </a:p>
          <a:p>
            <a:r>
              <a:rPr lang="en-US" sz="2400" dirty="0" smtClean="0"/>
              <a:t>Prior to the opening of the Supreme Court in October 2009 the House of Lords also performed a judicial role through the Law Lords.</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House of Commons</a:t>
            </a:r>
            <a:endParaRPr lang="en-US" dirty="0"/>
          </a:p>
        </p:txBody>
      </p:sp>
      <p:sp>
        <p:nvSpPr>
          <p:cNvPr id="3" name="Content Placeholder 2"/>
          <p:cNvSpPr>
            <a:spLocks noGrp="1"/>
          </p:cNvSpPr>
          <p:nvPr>
            <p:ph idx="1"/>
          </p:nvPr>
        </p:nvSpPr>
        <p:spPr/>
        <p:txBody>
          <a:bodyPr/>
          <a:lstStyle/>
          <a:p>
            <a:r>
              <a:rPr lang="en-US" dirty="0" smtClean="0"/>
              <a:t>The House of Commons is a democratically elected chamber with elections to it held at least every five years.  </a:t>
            </a:r>
          </a:p>
          <a:p>
            <a:pPr lvl="1"/>
            <a:r>
              <a:rPr lang="en-US" dirty="0" smtClean="0"/>
              <a:t>The two Houses meet in separate chambers in the Palace of Westminster. </a:t>
            </a:r>
          </a:p>
          <a:p>
            <a:pPr lvl="1"/>
            <a:r>
              <a:rPr lang="en-US" dirty="0" smtClean="0"/>
              <a:t>By constitutional convention, all government ministers, including the Prime Minister, are members of the House of Commons or, less often, the House of Lords.</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Magna </a:t>
            </a:r>
            <a:r>
              <a:rPr lang="en-US" dirty="0" err="1" smtClean="0"/>
              <a:t>Carta</a:t>
            </a:r>
            <a:r>
              <a:rPr lang="en-US" dirty="0" smtClean="0"/>
              <a:t> (1215)</a:t>
            </a:r>
            <a:endParaRPr lang="en-US" dirty="0"/>
          </a:p>
        </p:txBody>
      </p:sp>
      <p:sp>
        <p:nvSpPr>
          <p:cNvPr id="3" name="Content Placeholder 2"/>
          <p:cNvSpPr>
            <a:spLocks noGrp="1"/>
          </p:cNvSpPr>
          <p:nvPr>
            <p:ph idx="1"/>
          </p:nvPr>
        </p:nvSpPr>
        <p:spPr/>
        <p:txBody>
          <a:bodyPr/>
          <a:lstStyle/>
          <a:p>
            <a:r>
              <a:rPr lang="en-US" dirty="0"/>
              <a:t>Put pressure on King John to put forth a list of liberties.</a:t>
            </a:r>
          </a:p>
          <a:p>
            <a:r>
              <a:rPr lang="en-US" dirty="0"/>
              <a:t>Ended “punishments outside of the law” for “freemen”</a:t>
            </a:r>
          </a:p>
          <a:p>
            <a:r>
              <a:rPr lang="en-US" dirty="0"/>
              <a:t>Limited powers of the King.</a:t>
            </a:r>
          </a:p>
          <a:p>
            <a:r>
              <a:rPr lang="en-US" dirty="0"/>
              <a:t>First document forced on a King by his subjects</a:t>
            </a:r>
          </a:p>
          <a:p>
            <a:pPr marL="68580" indent="0">
              <a:buNone/>
            </a:pPr>
            <a:r>
              <a:rPr lang="en-US" dirty="0" smtClean="0"/>
              <a:t>	</a:t>
            </a:r>
          </a:p>
          <a:p>
            <a:pPr lvl="1"/>
            <a:r>
              <a:rPr lang="en-US" dirty="0" smtClean="0">
                <a:hlinkClick r:id="rId2" action="ppaction://hlinkfile"/>
              </a:rPr>
              <a:t>The Guardian UK--On the 800th aniversary of the Magna Carta</a:t>
            </a:r>
            <a:endParaRPr lang="en-US" dirty="0" smtClean="0"/>
          </a:p>
          <a:p>
            <a:endParaRPr lang="en-US" dirty="0"/>
          </a:p>
        </p:txBody>
      </p:sp>
    </p:spTree>
    <p:extLst>
      <p:ext uri="{BB962C8B-B14F-4D97-AF65-F5344CB8AC3E}">
        <p14:creationId xmlns:p14="http://schemas.microsoft.com/office/powerpoint/2010/main" val="1607191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Bill of Rights (1689)</a:t>
            </a:r>
            <a:endParaRPr lang="en-US" dirty="0"/>
          </a:p>
        </p:txBody>
      </p:sp>
      <p:sp>
        <p:nvSpPr>
          <p:cNvPr id="3" name="Content Placeholder 2"/>
          <p:cNvSpPr>
            <a:spLocks noGrp="1"/>
          </p:cNvSpPr>
          <p:nvPr>
            <p:ph idx="1"/>
          </p:nvPr>
        </p:nvSpPr>
        <p:spPr/>
        <p:txBody>
          <a:bodyPr/>
          <a:lstStyle/>
          <a:p>
            <a:r>
              <a:rPr lang="en-US" dirty="0" smtClean="0">
                <a:hlinkClick r:id="rId2"/>
              </a:rPr>
              <a:t>Lets look at the EBoR</a:t>
            </a:r>
            <a:endParaRPr lang="en-US" dirty="0" smtClean="0"/>
          </a:p>
          <a:p>
            <a:pPr lvl="1"/>
            <a:r>
              <a:rPr lang="en-US" dirty="0" smtClean="0">
                <a:hlinkClick r:id="rId3"/>
              </a:rPr>
              <a:t>How did our founders differ from the EBoR?</a:t>
            </a:r>
            <a:endParaRPr lang="en-US" dirty="0"/>
          </a:p>
        </p:txBody>
      </p:sp>
    </p:spTree>
    <p:extLst>
      <p:ext uri="{BB962C8B-B14F-4D97-AF65-F5344CB8AC3E}">
        <p14:creationId xmlns:p14="http://schemas.microsoft.com/office/powerpoint/2010/main" val="2741584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Objectives throughout chapter 8</a:t>
            </a:r>
            <a:endParaRPr lang="en-US" dirty="0"/>
          </a:p>
        </p:txBody>
      </p:sp>
      <p:sp>
        <p:nvSpPr>
          <p:cNvPr id="3" name="Content Placeholder 2"/>
          <p:cNvSpPr>
            <a:spLocks noGrp="1"/>
          </p:cNvSpPr>
          <p:nvPr>
            <p:ph idx="1"/>
          </p:nvPr>
        </p:nvSpPr>
        <p:spPr>
          <a:xfrm>
            <a:off x="685800" y="1261541"/>
            <a:ext cx="7772400" cy="4546837"/>
          </a:xfrm>
        </p:spPr>
        <p:txBody>
          <a:bodyPr>
            <a:normAutofit fontScale="92500" lnSpcReduction="10000"/>
          </a:bodyPr>
          <a:lstStyle/>
          <a:p>
            <a:r>
              <a:rPr lang="en-US" dirty="0" smtClean="0"/>
              <a:t>Understand </a:t>
            </a:r>
            <a:r>
              <a:rPr lang="en-US" dirty="0"/>
              <a:t>and distinguish the structures of government in Britain.</a:t>
            </a:r>
          </a:p>
          <a:p>
            <a:r>
              <a:rPr lang="en-US" dirty="0" smtClean="0"/>
              <a:t>Compare </a:t>
            </a:r>
            <a:r>
              <a:rPr lang="en-US" dirty="0"/>
              <a:t>and contrast the political systems of Britain and the United States.</a:t>
            </a:r>
          </a:p>
          <a:p>
            <a:r>
              <a:rPr lang="en-US" dirty="0" smtClean="0"/>
              <a:t>Understand </a:t>
            </a:r>
            <a:r>
              <a:rPr lang="en-US" dirty="0"/>
              <a:t>the “special relationship” between Britain and the United States and </a:t>
            </a:r>
            <a:r>
              <a:rPr lang="en-US" dirty="0" smtClean="0"/>
              <a:t>recent developments </a:t>
            </a:r>
            <a:r>
              <a:rPr lang="en-US" dirty="0"/>
              <a:t>in this relationship.</a:t>
            </a:r>
          </a:p>
          <a:p>
            <a:r>
              <a:rPr lang="en-US" dirty="0" smtClean="0"/>
              <a:t>Understand </a:t>
            </a:r>
            <a:r>
              <a:rPr lang="en-US" dirty="0"/>
              <a:t>the concept of an unwritten constitution and how democracy can function </a:t>
            </a:r>
            <a:r>
              <a:rPr lang="en-US" dirty="0" smtClean="0"/>
              <a:t>without a </a:t>
            </a:r>
            <a:r>
              <a:rPr lang="en-US" dirty="0"/>
              <a:t>written constitution.</a:t>
            </a:r>
          </a:p>
          <a:p>
            <a:r>
              <a:rPr lang="en-US" dirty="0" smtClean="0"/>
              <a:t>Discuss </a:t>
            </a:r>
            <a:r>
              <a:rPr lang="en-US" dirty="0"/>
              <a:t>and debate the different theories of government that shaped British politics.</a:t>
            </a:r>
          </a:p>
          <a:p>
            <a:r>
              <a:rPr lang="en-US" dirty="0" smtClean="0"/>
              <a:t>Understand </a:t>
            </a:r>
            <a:r>
              <a:rPr lang="en-US" dirty="0"/>
              <a:t>how the political culture of Britain has shaped its government.</a:t>
            </a:r>
          </a:p>
          <a:p>
            <a:r>
              <a:rPr lang="en-US" dirty="0" smtClean="0"/>
              <a:t>Understand </a:t>
            </a:r>
            <a:r>
              <a:rPr lang="en-US" dirty="0"/>
              <a:t>how socialization, interest articulation, interest aggregation, and the </a:t>
            </a:r>
            <a:r>
              <a:rPr lang="en-US" dirty="0" smtClean="0"/>
              <a:t>electoral system </a:t>
            </a:r>
            <a:r>
              <a:rPr lang="en-US" dirty="0"/>
              <a:t>function in Britain.</a:t>
            </a:r>
          </a:p>
          <a:p>
            <a:r>
              <a:rPr lang="en-US" dirty="0" smtClean="0"/>
              <a:t>Understand </a:t>
            </a:r>
            <a:r>
              <a:rPr lang="en-US" dirty="0"/>
              <a:t>the concepts of centralization and decentralization in relation to the </a:t>
            </a:r>
            <a:r>
              <a:rPr lang="en-US" dirty="0" smtClean="0"/>
              <a:t>government structure </a:t>
            </a:r>
            <a:r>
              <a:rPr lang="en-US" dirty="0"/>
              <a:t>in Britain.</a:t>
            </a:r>
          </a:p>
        </p:txBody>
      </p:sp>
    </p:spTree>
    <p:extLst>
      <p:ext uri="{BB962C8B-B14F-4D97-AF65-F5344CB8AC3E}">
        <p14:creationId xmlns:p14="http://schemas.microsoft.com/office/powerpoint/2010/main" val="208867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Policy Challenges—2010 Elections</a:t>
            </a:r>
            <a:endParaRPr lang="en-US" dirty="0"/>
          </a:p>
        </p:txBody>
      </p:sp>
      <p:sp>
        <p:nvSpPr>
          <p:cNvPr id="3" name="Content Placeholder 2"/>
          <p:cNvSpPr>
            <a:spLocks noGrp="1"/>
          </p:cNvSpPr>
          <p:nvPr>
            <p:ph idx="1"/>
          </p:nvPr>
        </p:nvSpPr>
        <p:spPr/>
        <p:txBody>
          <a:bodyPr>
            <a:noAutofit/>
          </a:bodyPr>
          <a:lstStyle/>
          <a:p>
            <a:r>
              <a:rPr lang="en-US" sz="1200" dirty="0" smtClean="0"/>
              <a:t> </a:t>
            </a:r>
            <a:r>
              <a:rPr lang="en-US" sz="1200" dirty="0"/>
              <a:t>T</a:t>
            </a:r>
            <a:r>
              <a:rPr lang="en-US" dirty="0"/>
              <a:t>he general election of 2010 has faced British party leaders with their </a:t>
            </a:r>
            <a:r>
              <a:rPr lang="en-US" dirty="0" smtClean="0"/>
              <a:t>biggest political </a:t>
            </a:r>
            <a:r>
              <a:rPr lang="en-US" dirty="0"/>
              <a:t>challenge in more than half a century.</a:t>
            </a:r>
          </a:p>
          <a:p>
            <a:pPr lvl="1"/>
            <a:r>
              <a:rPr lang="en-US" sz="2000" dirty="0" smtClean="0"/>
              <a:t> </a:t>
            </a:r>
            <a:r>
              <a:rPr lang="en-US" sz="2000" dirty="0"/>
              <a:t>The Conservative Party under the leadership of David Cameron came first </a:t>
            </a:r>
            <a:r>
              <a:rPr lang="en-US" sz="2000" dirty="0" smtClean="0"/>
              <a:t>with 307 </a:t>
            </a:r>
            <a:r>
              <a:rPr lang="en-US" sz="2000" dirty="0"/>
              <a:t>seats; the outgoing </a:t>
            </a:r>
            <a:r>
              <a:rPr lang="en-US" sz="2000" dirty="0" err="1"/>
              <a:t>Labour</a:t>
            </a:r>
            <a:r>
              <a:rPr lang="en-US" sz="2000" dirty="0"/>
              <a:t> government of Gordon Brown trailed in </a:t>
            </a:r>
            <a:r>
              <a:rPr lang="en-US" sz="2000" dirty="0" smtClean="0"/>
              <a:t>second place </a:t>
            </a:r>
            <a:r>
              <a:rPr lang="en-US" sz="2000" dirty="0"/>
              <a:t>with 258 seats, and the Liberal Democratic Party led by Nick Clegg </a:t>
            </a:r>
            <a:r>
              <a:rPr lang="en-US" sz="2000" dirty="0" smtClean="0"/>
              <a:t>came third </a:t>
            </a:r>
            <a:r>
              <a:rPr lang="en-US" sz="2000" dirty="0"/>
              <a:t>with 57 seats.</a:t>
            </a:r>
          </a:p>
          <a:p>
            <a:pPr lvl="1"/>
            <a:r>
              <a:rPr lang="en-US" sz="2000" dirty="0" smtClean="0"/>
              <a:t>The </a:t>
            </a:r>
            <a:r>
              <a:rPr lang="en-US" sz="2000" dirty="0"/>
              <a:t>coalition government's chief offices are divided between Conservative David</a:t>
            </a:r>
          </a:p>
          <a:p>
            <a:pPr lvl="1"/>
            <a:r>
              <a:rPr lang="en-US" sz="2000" dirty="0"/>
              <a:t>Cameron as prime minister and Liberal Democratic leader Nick Clegg as </a:t>
            </a:r>
            <a:r>
              <a:rPr lang="en-US" sz="2000" dirty="0" smtClean="0"/>
              <a:t>deputy prime </a:t>
            </a:r>
            <a:r>
              <a:rPr lang="en-US" sz="2000" dirty="0"/>
              <a:t>minister. The first challenge facing the government is to keep the </a:t>
            </a:r>
            <a:r>
              <a:rPr lang="en-US" sz="2000" dirty="0" smtClean="0"/>
              <a:t>coalition together.</a:t>
            </a:r>
            <a:endParaRPr lang="en-US" sz="2000" dirty="0"/>
          </a:p>
        </p:txBody>
      </p:sp>
    </p:spTree>
    <p:extLst>
      <p:ext uri="{BB962C8B-B14F-4D97-AF65-F5344CB8AC3E}">
        <p14:creationId xmlns:p14="http://schemas.microsoft.com/office/powerpoint/2010/main" val="1148262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Contemporary issues</a:t>
            </a:r>
            <a:endParaRPr lang="en-US" dirty="0"/>
          </a:p>
        </p:txBody>
      </p:sp>
      <p:sp>
        <p:nvSpPr>
          <p:cNvPr id="3" name="Content Placeholder 2"/>
          <p:cNvSpPr>
            <a:spLocks noGrp="1"/>
          </p:cNvSpPr>
          <p:nvPr>
            <p:ph idx="1"/>
          </p:nvPr>
        </p:nvSpPr>
        <p:spPr/>
        <p:txBody>
          <a:bodyPr/>
          <a:lstStyle/>
          <a:p>
            <a:r>
              <a:rPr lang="en-US" dirty="0"/>
              <a:t>Some Liberal Democrats were unhappy because they consider their policies closer to the </a:t>
            </a:r>
            <a:r>
              <a:rPr lang="en-US" dirty="0" err="1"/>
              <a:t>Labour</a:t>
            </a:r>
            <a:r>
              <a:rPr lang="en-US" dirty="0"/>
              <a:t> Party on, for example, which programs to cut and which taxes to increase in order to deal with the government’s massive budget deficit.</a:t>
            </a:r>
          </a:p>
          <a:p>
            <a:r>
              <a:rPr lang="en-US" dirty="0"/>
              <a:t>Every British prime minister claims a special relationship with the United States.</a:t>
            </a:r>
          </a:p>
          <a:p>
            <a:r>
              <a:rPr lang="en-US" dirty="0"/>
              <a:t>The coalition government faces a double challenge: to reduce the size of the government's deficit and to stimulate a return to economic growth. Most Conservatives want to give priority to spending cuts, while most Liberals are prepared to maintain higher spending financed by higher taxes.</a:t>
            </a:r>
          </a:p>
          <a:p>
            <a:endParaRPr lang="en-US" dirty="0"/>
          </a:p>
        </p:txBody>
      </p:sp>
    </p:spTree>
    <p:extLst>
      <p:ext uri="{BB962C8B-B14F-4D97-AF65-F5344CB8AC3E}">
        <p14:creationId xmlns:p14="http://schemas.microsoft.com/office/powerpoint/2010/main" val="1760792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Crown—Five Nations</a:t>
            </a:r>
            <a:endParaRPr lang="en-US" dirty="0"/>
          </a:p>
        </p:txBody>
      </p:sp>
      <p:sp>
        <p:nvSpPr>
          <p:cNvPr id="3" name="Content Placeholder 2"/>
          <p:cNvSpPr>
            <a:spLocks noGrp="1"/>
          </p:cNvSpPr>
          <p:nvPr>
            <p:ph idx="1"/>
          </p:nvPr>
        </p:nvSpPr>
        <p:spPr/>
        <p:txBody>
          <a:bodyPr>
            <a:noAutofit/>
          </a:bodyPr>
          <a:lstStyle/>
          <a:p>
            <a:r>
              <a:rPr lang="en-US" dirty="0" smtClean="0"/>
              <a:t> </a:t>
            </a:r>
            <a:r>
              <a:rPr lang="en-US" dirty="0"/>
              <a:t>In international law, the state is the United Kingdom of Great Britain </a:t>
            </a:r>
            <a:r>
              <a:rPr lang="en-US" dirty="0" smtClean="0"/>
              <a:t>and Northern </a:t>
            </a:r>
            <a:r>
              <a:rPr lang="en-US" dirty="0"/>
              <a:t>Ireland. Great Britain is divided into England, Scotland, and Wales. </a:t>
            </a:r>
            <a:r>
              <a:rPr lang="en-US" dirty="0" smtClean="0"/>
              <a:t>The fourth </a:t>
            </a:r>
            <a:r>
              <a:rPr lang="en-US" dirty="0"/>
              <a:t>part of the United Kingdom, Northern Ireland, consists of the six </a:t>
            </a:r>
            <a:r>
              <a:rPr lang="en-US" dirty="0" smtClean="0"/>
              <a:t>counties of </a:t>
            </a:r>
            <a:r>
              <a:rPr lang="en-US" dirty="0"/>
              <a:t>Ulster.</a:t>
            </a:r>
          </a:p>
          <a:p>
            <a:r>
              <a:rPr lang="en-US" dirty="0" smtClean="0"/>
              <a:t>The </a:t>
            </a:r>
            <a:r>
              <a:rPr lang="en-US" dirty="0"/>
              <a:t>United Kingdom is a unitary state because there is a single source </a:t>
            </a:r>
            <a:r>
              <a:rPr lang="en-US" dirty="0" smtClean="0"/>
              <a:t>of authority</a:t>
            </a:r>
            <a:r>
              <a:rPr lang="en-US" dirty="0"/>
              <a:t>, the British Parliament. However, the institutions of government are </a:t>
            </a:r>
            <a:r>
              <a:rPr lang="en-US" dirty="0" smtClean="0"/>
              <a:t>not uniform </a:t>
            </a:r>
            <a:r>
              <a:rPr lang="en-US" dirty="0"/>
              <a:t>throughout the Kingdom.</a:t>
            </a:r>
          </a:p>
          <a:p>
            <a:r>
              <a:rPr lang="en-US" dirty="0" smtClean="0"/>
              <a:t>Historically</a:t>
            </a:r>
            <a:r>
              <a:rPr lang="en-US" dirty="0"/>
              <a:t>, Scotland and Wales have been governed by British Cabinet </a:t>
            </a:r>
            <a:r>
              <a:rPr lang="en-US" dirty="0" smtClean="0"/>
              <a:t>ministers accountable </a:t>
            </a:r>
            <a:r>
              <a:rPr lang="en-US" dirty="0"/>
              <a:t>to Parliament.</a:t>
            </a:r>
          </a:p>
        </p:txBody>
      </p:sp>
    </p:spTree>
    <p:extLst>
      <p:ext uri="{BB962C8B-B14F-4D97-AF65-F5344CB8AC3E}">
        <p14:creationId xmlns:p14="http://schemas.microsoft.com/office/powerpoint/2010/main" val="1956948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Northern </a:t>
            </a:r>
            <a:r>
              <a:rPr lang="en-US" dirty="0" err="1" smtClean="0"/>
              <a:t>ireland</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a:t>Northern Ireland is an anomaly; three-fifths of its population is Protestants </a:t>
            </a:r>
            <a:r>
              <a:rPr lang="en-US" dirty="0" smtClean="0"/>
              <a:t>who wish </a:t>
            </a:r>
            <a:r>
              <a:rPr lang="en-US" dirty="0"/>
              <a:t>to remain part of the United Kingdom, while most of the rest are </a:t>
            </a:r>
            <a:r>
              <a:rPr lang="en-US" dirty="0" smtClean="0"/>
              <a:t>Catholics who </a:t>
            </a:r>
            <a:r>
              <a:rPr lang="en-US" dirty="0"/>
              <a:t>wish to be united with the country of Ireland.</a:t>
            </a:r>
          </a:p>
          <a:p>
            <a:pPr lvl="1"/>
            <a:r>
              <a:rPr lang="en-US" dirty="0" smtClean="0"/>
              <a:t>Since </a:t>
            </a:r>
            <a:r>
              <a:rPr lang="en-US" dirty="0"/>
              <a:t>1968, non-violent protests by Catholics and violent actions by </a:t>
            </a:r>
            <a:r>
              <a:rPr lang="en-US" dirty="0" smtClean="0"/>
              <a:t>the Irish </a:t>
            </a:r>
            <a:r>
              <a:rPr lang="en-US" dirty="0"/>
              <a:t>Republican Army (IRA) pushed for secession. In 1998, a </a:t>
            </a:r>
            <a:r>
              <a:rPr lang="en-US" dirty="0" smtClean="0"/>
              <a:t>power </a:t>
            </a:r>
            <a:r>
              <a:rPr lang="en-US" dirty="0"/>
              <a:t>sharing agreement meant to end the violence through power sharing </a:t>
            </a:r>
            <a:r>
              <a:rPr lang="en-US" dirty="0" smtClean="0"/>
              <a:t>was signed</a:t>
            </a:r>
            <a:r>
              <a:rPr lang="en-US" dirty="0"/>
              <a:t>, but the executive collapsed in 2002.</a:t>
            </a:r>
          </a:p>
          <a:p>
            <a:pPr lvl="1"/>
            <a:r>
              <a:rPr lang="en-US" dirty="0" smtClean="0"/>
              <a:t>In </a:t>
            </a:r>
            <a:r>
              <a:rPr lang="en-US" dirty="0"/>
              <a:t>March 2007, Prime Minister Ian Paisley agreed to a power-</a:t>
            </a:r>
            <a:r>
              <a:rPr lang="en-US" dirty="0" smtClean="0"/>
              <a:t>sharing agreement </a:t>
            </a:r>
            <a:r>
              <a:rPr lang="en-US" dirty="0"/>
              <a:t>with representatives of Sinn Fein, the former political arm </a:t>
            </a:r>
            <a:r>
              <a:rPr lang="en-US" dirty="0" smtClean="0"/>
              <a:t>of the </a:t>
            </a:r>
            <a:r>
              <a:rPr lang="en-US" dirty="0"/>
              <a:t>IRA</a:t>
            </a:r>
            <a:r>
              <a:rPr lang="en-US" dirty="0" smtClean="0"/>
              <a:t>.</a:t>
            </a:r>
          </a:p>
          <a:p>
            <a:pPr lvl="1"/>
            <a:r>
              <a:rPr lang="en-US" smtClean="0">
                <a:hlinkClick r:id="rId2"/>
              </a:rPr>
              <a:t>Zombie</a:t>
            </a:r>
            <a:endParaRPr lang="en-US" dirty="0"/>
          </a:p>
        </p:txBody>
      </p:sp>
    </p:spTree>
    <p:extLst>
      <p:ext uri="{BB962C8B-B14F-4D97-AF65-F5344CB8AC3E}">
        <p14:creationId xmlns:p14="http://schemas.microsoft.com/office/powerpoint/2010/main" val="799666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endParaRPr lang="en-US"/>
          </a:p>
        </p:txBody>
      </p:sp>
      <p:pic>
        <p:nvPicPr>
          <p:cNvPr id="55299" name="Picture 1"/>
          <p:cNvPicPr>
            <a:picLocks noGrp="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2400" y="76200"/>
            <a:ext cx="8763000" cy="670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5300" name="Text Box 4"/>
          <p:cNvSpPr txBox="1">
            <a:spLocks noChangeArrowheads="1"/>
          </p:cNvSpPr>
          <p:nvPr/>
        </p:nvSpPr>
        <p:spPr bwMode="auto">
          <a:xfrm>
            <a:off x="158750" y="5105400"/>
            <a:ext cx="2279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One pound = ~$1.60</a:t>
            </a:r>
          </a:p>
        </p:txBody>
      </p:sp>
    </p:spTree>
    <p:extLst>
      <p:ext uri="{BB962C8B-B14F-4D97-AF65-F5344CB8AC3E}">
        <p14:creationId xmlns:p14="http://schemas.microsoft.com/office/powerpoint/2010/main" val="155658414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214255"/>
            <a:ext cx="7772400" cy="1362075"/>
          </a:xfrm>
        </p:spPr>
        <p:txBody>
          <a:bodyPr>
            <a:normAutofit fontScale="90000"/>
          </a:bodyPr>
          <a:lstStyle/>
          <a:p>
            <a:r>
              <a:rPr lang="en-US" dirty="0" smtClean="0"/>
              <a:t>Read p. 154-155</a:t>
            </a:r>
            <a:br>
              <a:rPr lang="en-US" dirty="0" smtClean="0"/>
            </a:br>
            <a:r>
              <a:rPr lang="en-US" dirty="0" smtClean="0"/>
              <a:t>and 160-162 (to the structure of government)</a:t>
            </a:r>
            <a:endParaRPr lang="en-US" dirty="0"/>
          </a:p>
        </p:txBody>
      </p:sp>
      <p:sp>
        <p:nvSpPr>
          <p:cNvPr id="3" name="Text Placeholder 2"/>
          <p:cNvSpPr>
            <a:spLocks noGrp="1"/>
          </p:cNvSpPr>
          <p:nvPr>
            <p:ph type="body" idx="1"/>
          </p:nvPr>
        </p:nvSpPr>
        <p:spPr>
          <a:xfrm>
            <a:off x="722313" y="1383506"/>
            <a:ext cx="7772400" cy="1500187"/>
          </a:xfrm>
        </p:spPr>
        <p:txBody>
          <a:bodyPr/>
          <a:lstStyle/>
          <a:p>
            <a:r>
              <a:rPr lang="en-US" dirty="0" smtClean="0"/>
              <a:t>Your Homework Assignment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Governmental Structure, What the PM Says/does, The Cabinet, </a:t>
            </a:r>
            <a:endParaRPr lang="en-US" dirty="0"/>
          </a:p>
        </p:txBody>
      </p:sp>
      <p:sp>
        <p:nvSpPr>
          <p:cNvPr id="3" name="Text Placeholder 2"/>
          <p:cNvSpPr>
            <a:spLocks noGrp="1"/>
          </p:cNvSpPr>
          <p:nvPr>
            <p:ph type="body" idx="1"/>
          </p:nvPr>
        </p:nvSpPr>
        <p:spPr/>
        <p:txBody>
          <a:bodyPr/>
          <a:lstStyle/>
          <a:p>
            <a:r>
              <a:rPr lang="en-US" dirty="0" smtClean="0"/>
              <a:t>Section 2</a:t>
            </a:r>
            <a:endParaRPr lang="en-US" dirty="0"/>
          </a:p>
        </p:txBody>
      </p:sp>
    </p:spTree>
    <p:extLst>
      <p:ext uri="{BB962C8B-B14F-4D97-AF65-F5344CB8AC3E}">
        <p14:creationId xmlns:p14="http://schemas.microsoft.com/office/powerpoint/2010/main" val="2452273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Semantically Discussing the government</a:t>
            </a:r>
            <a:endParaRPr lang="en-US" dirty="0"/>
          </a:p>
        </p:txBody>
      </p:sp>
      <p:sp>
        <p:nvSpPr>
          <p:cNvPr id="3" name="Content Placeholder 2"/>
          <p:cNvSpPr>
            <a:spLocks noGrp="1"/>
          </p:cNvSpPr>
          <p:nvPr>
            <p:ph idx="1"/>
          </p:nvPr>
        </p:nvSpPr>
        <p:spPr>
          <a:xfrm>
            <a:off x="685800" y="1600201"/>
            <a:ext cx="7772400" cy="2486297"/>
          </a:xfrm>
        </p:spPr>
        <p:txBody>
          <a:bodyPr>
            <a:noAutofit/>
          </a:bodyPr>
          <a:lstStyle/>
          <a:p>
            <a:r>
              <a:rPr lang="en-US" sz="2800" dirty="0" smtClean="0"/>
              <a:t>Queen’s Government:</a:t>
            </a:r>
          </a:p>
          <a:p>
            <a:pPr lvl="1"/>
            <a:r>
              <a:rPr lang="en-US" sz="2000" dirty="0" smtClean="0"/>
              <a:t>An enduring non-partisan government.</a:t>
            </a:r>
          </a:p>
          <a:p>
            <a:r>
              <a:rPr lang="en-US" sz="2800" dirty="0" err="1" smtClean="0"/>
              <a:t>Labour</a:t>
            </a:r>
            <a:r>
              <a:rPr lang="en-US" sz="2800" dirty="0" smtClean="0"/>
              <a:t>/Conservative Government</a:t>
            </a:r>
          </a:p>
          <a:p>
            <a:pPr lvl="1"/>
            <a:r>
              <a:rPr lang="en-US" sz="2000" dirty="0" smtClean="0"/>
              <a:t>A government that focuses on Party Identity</a:t>
            </a:r>
          </a:p>
          <a:p>
            <a:r>
              <a:rPr lang="en-US" sz="2800" dirty="0" smtClean="0"/>
              <a:t>David Cameron’s Government</a:t>
            </a:r>
          </a:p>
          <a:p>
            <a:pPr lvl="1"/>
            <a:r>
              <a:rPr lang="en-US" sz="2000" dirty="0" smtClean="0"/>
              <a:t>A government that focuses on faith in/ strength for the PM.</a:t>
            </a:r>
          </a:p>
        </p:txBody>
      </p:sp>
    </p:spTree>
    <p:extLst>
      <p:ext uri="{BB962C8B-B14F-4D97-AF65-F5344CB8AC3E}">
        <p14:creationId xmlns:p14="http://schemas.microsoft.com/office/powerpoint/2010/main" val="4290733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Whitehall</a:t>
            </a:r>
            <a:endParaRPr lang="en-US" dirty="0"/>
          </a:p>
        </p:txBody>
      </p:sp>
      <p:sp>
        <p:nvSpPr>
          <p:cNvPr id="3" name="Content Placeholder 2"/>
          <p:cNvSpPr>
            <a:spLocks noGrp="1"/>
          </p:cNvSpPr>
          <p:nvPr>
            <p:ph idx="1"/>
          </p:nvPr>
        </p:nvSpPr>
        <p:spPr>
          <a:xfrm>
            <a:off x="685800" y="3672326"/>
            <a:ext cx="7772400" cy="2006818"/>
          </a:xfrm>
        </p:spPr>
        <p:txBody>
          <a:bodyPr/>
          <a:lstStyle/>
          <a:p>
            <a:r>
              <a:rPr lang="en-US" dirty="0" smtClean="0"/>
              <a:t>The departments headed by Cabinet Ministers</a:t>
            </a:r>
          </a:p>
          <a:p>
            <a:pPr lvl="1"/>
            <a:r>
              <a:rPr lang="en-US" dirty="0" smtClean="0"/>
              <a:t>This is the bureaucratic and quasi-executive wing of the government.</a:t>
            </a:r>
          </a:p>
          <a:p>
            <a:r>
              <a:rPr lang="en-US" dirty="0" smtClean="0"/>
              <a:t>This is named after the Palace of Whitehall where monarchs lived from 1530-1698.</a:t>
            </a:r>
            <a:endParaRPr lang="en-US" dirty="0"/>
          </a:p>
        </p:txBody>
      </p:sp>
      <p:pic>
        <p:nvPicPr>
          <p:cNvPr id="4" name="Picture 3"/>
          <p:cNvPicPr>
            <a:picLocks noChangeAspect="1"/>
          </p:cNvPicPr>
          <p:nvPr/>
        </p:nvPicPr>
        <p:blipFill>
          <a:blip r:embed="rId2"/>
          <a:stretch>
            <a:fillRect/>
          </a:stretch>
        </p:blipFill>
        <p:spPr>
          <a:xfrm>
            <a:off x="3678636" y="-1"/>
            <a:ext cx="5465364" cy="3534269"/>
          </a:xfrm>
          <a:prstGeom prst="rect">
            <a:avLst/>
          </a:prstGeom>
        </p:spPr>
      </p:pic>
    </p:spTree>
    <p:extLst>
      <p:ext uri="{BB962C8B-B14F-4D97-AF65-F5344CB8AC3E}">
        <p14:creationId xmlns:p14="http://schemas.microsoft.com/office/powerpoint/2010/main" val="3072079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8384"/>
            <a:ext cx="7772400" cy="1143000"/>
          </a:xfrm>
        </p:spPr>
        <p:txBody>
          <a:bodyPr>
            <a:normAutofit fontScale="90000"/>
          </a:bodyPr>
          <a:lstStyle/>
          <a:p>
            <a:r>
              <a:rPr lang="en-US" dirty="0" smtClean="0"/>
              <a:t>Downing Street</a:t>
            </a:r>
            <a:br>
              <a:rPr lang="en-US" dirty="0" smtClean="0"/>
            </a:br>
            <a:endParaRPr lang="en-US" dirty="0"/>
          </a:p>
        </p:txBody>
      </p:sp>
      <p:pic>
        <p:nvPicPr>
          <p:cNvPr id="5" name="Content Placeholder 4"/>
          <p:cNvPicPr>
            <a:picLocks noGrp="1" noChangeAspect="1"/>
          </p:cNvPicPr>
          <p:nvPr>
            <p:ph idx="1"/>
          </p:nvPr>
        </p:nvPicPr>
        <p:blipFill>
          <a:blip r:embed="rId2"/>
          <a:srcRect t="8282" b="8282"/>
          <a:stretch>
            <a:fillRect/>
          </a:stretch>
        </p:blipFill>
        <p:spPr>
          <a:xfrm>
            <a:off x="3813357" y="635064"/>
            <a:ext cx="5068351" cy="2434796"/>
          </a:xfrm>
        </p:spPr>
      </p:pic>
      <p:sp>
        <p:nvSpPr>
          <p:cNvPr id="6" name="TextBox 5"/>
          <p:cNvSpPr txBox="1"/>
          <p:nvPr/>
        </p:nvSpPr>
        <p:spPr>
          <a:xfrm>
            <a:off x="455561" y="3258155"/>
            <a:ext cx="8103458" cy="923330"/>
          </a:xfrm>
          <a:prstGeom prst="rect">
            <a:avLst/>
          </a:prstGeom>
          <a:noFill/>
        </p:spPr>
        <p:txBody>
          <a:bodyPr wrap="square" rtlCol="0">
            <a:spAutoFit/>
          </a:bodyPr>
          <a:lstStyle/>
          <a:p>
            <a:pPr marL="285750" indent="-285750">
              <a:buFont typeface="Wingdings" charset="2"/>
              <a:buChar char="Ø"/>
            </a:pPr>
            <a:r>
              <a:rPr lang="en-US" dirty="0" smtClean="0"/>
              <a:t>#10 Downing Street is the address of the prime minister, where he lives and works.</a:t>
            </a:r>
          </a:p>
          <a:p>
            <a:pPr marL="742950" lvl="1" indent="-285750">
              <a:buFont typeface="Wingdings" charset="2"/>
              <a:buChar char="Ø"/>
            </a:pPr>
            <a:r>
              <a:rPr lang="en-US" dirty="0" smtClean="0"/>
              <a:t>It’s the British equivalent of the White House</a:t>
            </a:r>
            <a:endParaRPr lang="en-US" dirty="0"/>
          </a:p>
        </p:txBody>
      </p:sp>
    </p:spTree>
    <p:extLst>
      <p:ext uri="{BB962C8B-B14F-4D97-AF65-F5344CB8AC3E}">
        <p14:creationId xmlns:p14="http://schemas.microsoft.com/office/powerpoint/2010/main" val="347821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508125" y="646113"/>
            <a:ext cx="61118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4400" b="1">
                <a:latin typeface="Verdana" charset="0"/>
              </a:rPr>
              <a:t>GREAT BRITAIN</a:t>
            </a:r>
          </a:p>
        </p:txBody>
      </p:sp>
      <p:pic>
        <p:nvPicPr>
          <p:cNvPr id="13315" name="Picture 3" descr="britain fl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5707"/>
            <a:ext cx="8610600" cy="477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52965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Parlaiment</a:t>
            </a:r>
            <a:endParaRPr lang="en-US" dirty="0"/>
          </a:p>
        </p:txBody>
      </p:sp>
      <p:pic>
        <p:nvPicPr>
          <p:cNvPr id="4" name="Content Placeholder 3"/>
          <p:cNvPicPr>
            <a:picLocks noGrp="1" noChangeAspect="1"/>
          </p:cNvPicPr>
          <p:nvPr>
            <p:ph idx="1"/>
          </p:nvPr>
        </p:nvPicPr>
        <p:blipFill rotWithShape="1">
          <a:blip r:embed="rId2"/>
          <a:srcRect t="6374" b="15460"/>
          <a:stretch/>
        </p:blipFill>
        <p:spPr>
          <a:xfrm>
            <a:off x="0" y="-289920"/>
            <a:ext cx="9455150" cy="7357828"/>
          </a:xfrm>
        </p:spPr>
      </p:pic>
    </p:spTree>
    <p:extLst>
      <p:ext uri="{BB962C8B-B14F-4D97-AF65-F5344CB8AC3E}">
        <p14:creationId xmlns:p14="http://schemas.microsoft.com/office/powerpoint/2010/main" val="2654126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Westminster</a:t>
            </a:r>
            <a:endParaRPr lang="en-US" dirty="0"/>
          </a:p>
        </p:txBody>
      </p:sp>
      <p:pic>
        <p:nvPicPr>
          <p:cNvPr id="4" name="Content Placeholder 3"/>
          <p:cNvPicPr>
            <a:picLocks noGrp="1" noChangeAspect="1"/>
          </p:cNvPicPr>
          <p:nvPr>
            <p:ph idx="1"/>
          </p:nvPr>
        </p:nvPicPr>
        <p:blipFill>
          <a:blip r:embed="rId2"/>
          <a:srcRect t="17720" b="17720"/>
          <a:stretch>
            <a:fillRect/>
          </a:stretch>
        </p:blipFill>
        <p:spPr>
          <a:xfrm>
            <a:off x="3939704" y="0"/>
            <a:ext cx="5204296" cy="2500103"/>
          </a:xfrm>
        </p:spPr>
      </p:pic>
      <p:sp>
        <p:nvSpPr>
          <p:cNvPr id="5" name="TextBox 4"/>
          <p:cNvSpPr txBox="1"/>
          <p:nvPr/>
        </p:nvSpPr>
        <p:spPr>
          <a:xfrm>
            <a:off x="1033779" y="2500103"/>
            <a:ext cx="5811849" cy="1846659"/>
          </a:xfrm>
          <a:prstGeom prst="rect">
            <a:avLst/>
          </a:prstGeom>
          <a:noFill/>
        </p:spPr>
        <p:txBody>
          <a:bodyPr wrap="square" rtlCol="0">
            <a:spAutoFit/>
          </a:bodyPr>
          <a:lstStyle/>
          <a:p>
            <a:pPr marL="285750" indent="-285750">
              <a:buFont typeface="Wingdings" charset="2"/>
              <a:buChar char="Ø"/>
            </a:pPr>
            <a:r>
              <a:rPr lang="en-US" sz="2400" dirty="0" smtClean="0"/>
              <a:t>This is a term of reference to all of the above.  </a:t>
            </a:r>
          </a:p>
          <a:p>
            <a:pPr marL="742950" lvl="1" indent="-285750">
              <a:buFont typeface="Wingdings" charset="2"/>
              <a:buChar char="Ø"/>
            </a:pPr>
            <a:r>
              <a:rPr lang="en-US" sz="2400" dirty="0" smtClean="0"/>
              <a:t>Westminster is the district that includes all of the above institutions.</a:t>
            </a:r>
          </a:p>
          <a:p>
            <a:pPr marL="742950" lvl="1" indent="-285750">
              <a:buFont typeface="Wingdings" charset="2"/>
              <a:buChar char="Ø"/>
            </a:pPr>
            <a:endParaRPr lang="en-US" dirty="0"/>
          </a:p>
        </p:txBody>
      </p:sp>
    </p:spTree>
    <p:extLst>
      <p:ext uri="{BB962C8B-B14F-4D97-AF65-F5344CB8AC3E}">
        <p14:creationId xmlns:p14="http://schemas.microsoft.com/office/powerpoint/2010/main" val="336305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 b="1"/>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666074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Lack of a written constitution</a:t>
            </a:r>
            <a:endParaRPr lang="en-US" dirty="0"/>
          </a:p>
        </p:txBody>
      </p:sp>
      <p:sp>
        <p:nvSpPr>
          <p:cNvPr id="3" name="Content Placeholder 2"/>
          <p:cNvSpPr>
            <a:spLocks noGrp="1"/>
          </p:cNvSpPr>
          <p:nvPr>
            <p:ph idx="1"/>
          </p:nvPr>
        </p:nvSpPr>
        <p:spPr/>
        <p:txBody>
          <a:bodyPr>
            <a:normAutofit/>
          </a:bodyPr>
          <a:lstStyle/>
          <a:p>
            <a:r>
              <a:rPr lang="en-US" sz="2400" dirty="0" smtClean="0"/>
              <a:t>The UK has no written Constitution.</a:t>
            </a:r>
          </a:p>
          <a:p>
            <a:pPr lvl="1"/>
            <a:r>
              <a:rPr lang="en-US" sz="1800" dirty="0" smtClean="0"/>
              <a:t>It is a jumble of:</a:t>
            </a:r>
          </a:p>
          <a:p>
            <a:pPr lvl="2"/>
            <a:r>
              <a:rPr lang="en-US" sz="1600" dirty="0" smtClean="0"/>
              <a:t>Acts of Parliament</a:t>
            </a:r>
          </a:p>
          <a:p>
            <a:pPr lvl="2"/>
            <a:r>
              <a:rPr lang="en-US" sz="1600" dirty="0" smtClean="0"/>
              <a:t>Judicial Pronouncements</a:t>
            </a:r>
          </a:p>
          <a:p>
            <a:pPr lvl="2"/>
            <a:r>
              <a:rPr lang="en-US" sz="1600" dirty="0" smtClean="0"/>
              <a:t>Customs</a:t>
            </a:r>
          </a:p>
          <a:p>
            <a:pPr lvl="2"/>
            <a:r>
              <a:rPr lang="en-US" sz="1600" dirty="0" smtClean="0"/>
              <a:t>Conventional Political Rules</a:t>
            </a:r>
          </a:p>
          <a:p>
            <a:r>
              <a:rPr lang="en-US" sz="2400" dirty="0" smtClean="0"/>
              <a:t>Benefits</a:t>
            </a:r>
          </a:p>
          <a:p>
            <a:pPr lvl="1"/>
            <a:r>
              <a:rPr lang="en-US" sz="1800" dirty="0" smtClean="0"/>
              <a:t>Fewer restrictions</a:t>
            </a:r>
          </a:p>
          <a:p>
            <a:pPr lvl="1"/>
            <a:r>
              <a:rPr lang="en-US" sz="1800" dirty="0" smtClean="0"/>
              <a:t>More flexibility</a:t>
            </a:r>
          </a:p>
          <a:p>
            <a:pPr lvl="1"/>
            <a:r>
              <a:rPr lang="en-US" sz="1800" dirty="0" smtClean="0"/>
              <a:t>Easy changes with acts of Parliament </a:t>
            </a:r>
            <a:r>
              <a:rPr lang="en-US" sz="1800" dirty="0" err="1" smtClean="0"/>
              <a:t>vs</a:t>
            </a:r>
            <a:r>
              <a:rPr lang="en-US" sz="1800" dirty="0" smtClean="0"/>
              <a:t> Con Con</a:t>
            </a:r>
            <a:endParaRPr lang="en-US" sz="1800" dirty="0"/>
          </a:p>
        </p:txBody>
      </p:sp>
    </p:spTree>
    <p:extLst>
      <p:ext uri="{BB962C8B-B14F-4D97-AF65-F5344CB8AC3E}">
        <p14:creationId xmlns:p14="http://schemas.microsoft.com/office/powerpoint/2010/main" val="1272776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Lack of Checks and Balances</a:t>
            </a:r>
            <a:endParaRPr lang="en-US" dirty="0"/>
          </a:p>
        </p:txBody>
      </p:sp>
      <p:sp>
        <p:nvSpPr>
          <p:cNvPr id="3" name="Content Placeholder 2"/>
          <p:cNvSpPr>
            <a:spLocks noGrp="1"/>
          </p:cNvSpPr>
          <p:nvPr>
            <p:ph idx="1"/>
          </p:nvPr>
        </p:nvSpPr>
        <p:spPr/>
        <p:txBody>
          <a:bodyPr>
            <a:noAutofit/>
          </a:bodyPr>
          <a:lstStyle/>
          <a:p>
            <a:r>
              <a:rPr lang="en-US" sz="3200" dirty="0" smtClean="0"/>
              <a:t>No one can declare an act of Parliament unconstitutional, or strike it down</a:t>
            </a:r>
          </a:p>
          <a:p>
            <a:pPr lvl="1"/>
            <a:r>
              <a:rPr lang="en-US" sz="2400" dirty="0" smtClean="0"/>
              <a:t>Unless a new act of Parliament strikes it down.</a:t>
            </a:r>
          </a:p>
          <a:p>
            <a:r>
              <a:rPr lang="en-US" sz="3200" dirty="0" smtClean="0"/>
              <a:t>The buck stops with the Public</a:t>
            </a:r>
          </a:p>
          <a:p>
            <a:pPr lvl="1"/>
            <a:r>
              <a:rPr lang="en-US" sz="2400" dirty="0" smtClean="0"/>
              <a:t>If the people do not like acts of Parliament they will elect governors who are more trustworthy.</a:t>
            </a:r>
          </a:p>
          <a:p>
            <a:pPr lvl="1"/>
            <a:r>
              <a:rPr lang="en-US" sz="2400" dirty="0" smtClean="0"/>
              <a:t>If legal recourse is necessary, they may evoke the European Convention of Human Rights, or the 1998 British Human Rights Act.</a:t>
            </a:r>
            <a:endParaRPr lang="en-US" sz="2400" dirty="0"/>
          </a:p>
        </p:txBody>
      </p:sp>
    </p:spTree>
    <p:extLst>
      <p:ext uri="{BB962C8B-B14F-4D97-AF65-F5344CB8AC3E}">
        <p14:creationId xmlns:p14="http://schemas.microsoft.com/office/powerpoint/2010/main" val="1249764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3"/>
          <p:cNvSpPr>
            <a:spLocks noGrp="1" noChangeArrowheads="1"/>
          </p:cNvSpPr>
          <p:nvPr>
            <p:ph type="title"/>
          </p:nvPr>
        </p:nvSpPr>
        <p:spPr>
          <a:xfrm>
            <a:off x="334963" y="114300"/>
            <a:ext cx="6705600" cy="1143000"/>
          </a:xfrm>
        </p:spPr>
        <p:txBody>
          <a:bodyPr>
            <a:normAutofit fontScale="90000"/>
          </a:bodyPr>
          <a:lstStyle/>
          <a:p>
            <a:pPr eaLnBrk="1" hangingPunct="1">
              <a:defRPr/>
            </a:pPr>
            <a:r>
              <a:rPr lang="en-US" dirty="0" smtClean="0">
                <a:cs typeface="+mj-cs"/>
              </a:rPr>
              <a:t>What the Prime Minister Says and Does</a:t>
            </a:r>
          </a:p>
        </p:txBody>
      </p:sp>
      <p:sp>
        <p:nvSpPr>
          <p:cNvPr id="19460" name="Rectangle 4"/>
          <p:cNvSpPr>
            <a:spLocks noGrp="1" noChangeArrowheads="1"/>
          </p:cNvSpPr>
          <p:nvPr>
            <p:ph type="body" idx="1"/>
          </p:nvPr>
        </p:nvSpPr>
        <p:spPr>
          <a:xfrm>
            <a:off x="0" y="1524000"/>
            <a:ext cx="6019800" cy="5105400"/>
          </a:xfrm>
        </p:spPr>
        <p:txBody>
          <a:bodyPr>
            <a:normAutofit/>
          </a:bodyPr>
          <a:lstStyle/>
          <a:p>
            <a:pPr marL="914400" lvl="1" indent="-457200" eaLnBrk="1" hangingPunct="1"/>
            <a:r>
              <a:rPr lang="en-US" sz="2800" dirty="0">
                <a:latin typeface="Tahoma" charset="0"/>
                <a:ea typeface="ＭＳ Ｐゴシック" charset="0"/>
              </a:rPr>
              <a:t>Political Leader</a:t>
            </a:r>
          </a:p>
          <a:p>
            <a:pPr marL="914400" lvl="1" indent="-457200" eaLnBrk="1" hangingPunct="1"/>
            <a:r>
              <a:rPr lang="en-US" sz="2800" dirty="0">
                <a:latin typeface="Tahoma" charset="0"/>
                <a:ea typeface="ＭＳ Ｐゴシック" charset="0"/>
              </a:rPr>
              <a:t>Ambiguous Duties</a:t>
            </a:r>
          </a:p>
          <a:p>
            <a:pPr marL="914400" lvl="1" indent="-457200" eaLnBrk="1" hangingPunct="1"/>
            <a:r>
              <a:rPr lang="en-US" sz="2800" dirty="0">
                <a:latin typeface="Tahoma" charset="0"/>
                <a:ea typeface="ＭＳ Ｐゴシック" charset="0"/>
              </a:rPr>
              <a:t>Imperatives of the Prime Minister:</a:t>
            </a:r>
          </a:p>
          <a:p>
            <a:pPr marL="1295400" lvl="2" indent="-381000" eaLnBrk="1" hangingPunct="1"/>
            <a:r>
              <a:rPr lang="en-US" sz="2400" dirty="0">
                <a:latin typeface="Tahoma" charset="0"/>
                <a:ea typeface="ＭＳ Ｐゴシック" charset="0"/>
              </a:rPr>
              <a:t>Winning elections</a:t>
            </a:r>
          </a:p>
          <a:p>
            <a:pPr marL="1295400" lvl="2" indent="-381000" eaLnBrk="1" hangingPunct="1"/>
            <a:r>
              <a:rPr lang="en-US" sz="2400" dirty="0">
                <a:latin typeface="Tahoma" charset="0"/>
                <a:ea typeface="ＭＳ Ｐゴシック" charset="0"/>
              </a:rPr>
              <a:t>Campaigning through the media</a:t>
            </a:r>
          </a:p>
          <a:p>
            <a:pPr marL="1295400" lvl="2" indent="-381000" eaLnBrk="1" hangingPunct="1"/>
            <a:r>
              <a:rPr lang="en-US" sz="2400" dirty="0">
                <a:latin typeface="Tahoma" charset="0"/>
                <a:ea typeface="ＭＳ Ｐゴシック" charset="0"/>
              </a:rPr>
              <a:t>Patronage</a:t>
            </a:r>
          </a:p>
          <a:p>
            <a:pPr marL="1295400" lvl="2" indent="-381000" eaLnBrk="1" hangingPunct="1"/>
            <a:r>
              <a:rPr lang="en-US" sz="2400" dirty="0">
                <a:latin typeface="Tahoma" charset="0"/>
                <a:ea typeface="ＭＳ Ｐゴシック" charset="0"/>
              </a:rPr>
              <a:t>Parliamentary performance</a:t>
            </a:r>
          </a:p>
          <a:p>
            <a:pPr marL="1295400" lvl="2" indent="-381000" eaLnBrk="1" hangingPunct="1"/>
            <a:r>
              <a:rPr lang="en-US" sz="2400" dirty="0">
                <a:latin typeface="Tahoma" charset="0"/>
                <a:ea typeface="ＭＳ Ｐゴシック" charset="0"/>
              </a:rPr>
              <a:t>Making and balancing policies</a:t>
            </a:r>
          </a:p>
        </p:txBody>
      </p:sp>
    </p:spTree>
    <p:extLst>
      <p:ext uri="{BB962C8B-B14F-4D97-AF65-F5344CB8AC3E}">
        <p14:creationId xmlns:p14="http://schemas.microsoft.com/office/powerpoint/2010/main" val="331514507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Winning elections</a:t>
            </a:r>
            <a:endParaRPr lang="en-US" dirty="0"/>
          </a:p>
        </p:txBody>
      </p:sp>
      <p:sp>
        <p:nvSpPr>
          <p:cNvPr id="3" name="Content Placeholder 2"/>
          <p:cNvSpPr>
            <a:spLocks noGrp="1"/>
          </p:cNvSpPr>
          <p:nvPr>
            <p:ph idx="1"/>
          </p:nvPr>
        </p:nvSpPr>
        <p:spPr>
          <a:xfrm>
            <a:off x="685800" y="1600200"/>
            <a:ext cx="5650635" cy="4377683"/>
          </a:xfrm>
        </p:spPr>
        <p:txBody>
          <a:bodyPr/>
          <a:lstStyle/>
          <a:p>
            <a:r>
              <a:rPr lang="en-US" dirty="0" smtClean="0"/>
              <a:t>The primar</a:t>
            </a:r>
            <a:r>
              <a:rPr lang="en-US" dirty="0"/>
              <a:t>y</a:t>
            </a:r>
            <a:r>
              <a:rPr lang="en-US" dirty="0" smtClean="0"/>
              <a:t> goal is to make sure the party is popular with the public and that (s)he can control when elections happen to ensure a high re-election rate of MP’s from their party.</a:t>
            </a:r>
          </a:p>
          <a:p>
            <a:r>
              <a:rPr lang="en-US" dirty="0" smtClean="0"/>
              <a:t>There have been only 7 prime ministers since 1945 and 18 elections.</a:t>
            </a:r>
          </a:p>
          <a:p>
            <a:pPr lvl="1"/>
            <a:r>
              <a:rPr lang="en-US" dirty="0" smtClean="0"/>
              <a:t> During those 18 elections, 10 times the reigning PM was victorious.</a:t>
            </a:r>
            <a:endParaRPr lang="en-US"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3508" y="25400"/>
            <a:ext cx="2807565" cy="683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6597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Campaigning through the media</a:t>
            </a:r>
            <a:endParaRPr lang="en-US" dirty="0"/>
          </a:p>
        </p:txBody>
      </p:sp>
      <p:sp>
        <p:nvSpPr>
          <p:cNvPr id="3" name="Content Placeholder 2"/>
          <p:cNvSpPr>
            <a:spLocks noGrp="1"/>
          </p:cNvSpPr>
          <p:nvPr>
            <p:ph idx="1"/>
          </p:nvPr>
        </p:nvSpPr>
        <p:spPr/>
        <p:txBody>
          <a:bodyPr/>
          <a:lstStyle/>
          <a:p>
            <a:r>
              <a:rPr lang="en-US" dirty="0" smtClean="0"/>
              <a:t>He is the face of the government, all actions of Parliament are based on the actions of the PM, if he looks bad, the party looks bad.</a:t>
            </a:r>
          </a:p>
          <a:p>
            <a:pPr lvl="1"/>
            <a:r>
              <a:rPr lang="en-US" dirty="0" smtClean="0"/>
              <a:t>People also judge the PM based on their personality.</a:t>
            </a:r>
          </a:p>
          <a:p>
            <a:pPr lvl="1"/>
            <a:endParaRPr lang="en-US" dirty="0"/>
          </a:p>
        </p:txBody>
      </p:sp>
      <p:pic>
        <p:nvPicPr>
          <p:cNvPr id="4" name="Picture 3"/>
          <p:cNvPicPr>
            <a:picLocks noChangeAspect="1"/>
          </p:cNvPicPr>
          <p:nvPr/>
        </p:nvPicPr>
        <p:blipFill>
          <a:blip r:embed="rId2"/>
          <a:stretch>
            <a:fillRect/>
          </a:stretch>
        </p:blipFill>
        <p:spPr>
          <a:xfrm>
            <a:off x="5799850" y="2692119"/>
            <a:ext cx="3344150" cy="2877052"/>
          </a:xfrm>
          <a:prstGeom prst="rect">
            <a:avLst/>
          </a:prstGeom>
        </p:spPr>
      </p:pic>
      <p:pic>
        <p:nvPicPr>
          <p:cNvPr id="5" name="Picture 4"/>
          <p:cNvPicPr>
            <a:picLocks noChangeAspect="1"/>
          </p:cNvPicPr>
          <p:nvPr/>
        </p:nvPicPr>
        <p:blipFill>
          <a:blip r:embed="rId3"/>
          <a:stretch>
            <a:fillRect/>
          </a:stretch>
        </p:blipFill>
        <p:spPr>
          <a:xfrm>
            <a:off x="0" y="4851400"/>
            <a:ext cx="5080000" cy="2006600"/>
          </a:xfrm>
          <a:prstGeom prst="rect">
            <a:avLst/>
          </a:prstGeom>
        </p:spPr>
      </p:pic>
    </p:spTree>
    <p:extLst>
      <p:ext uri="{BB962C8B-B14F-4D97-AF65-F5344CB8AC3E}">
        <p14:creationId xmlns:p14="http://schemas.microsoft.com/office/powerpoint/2010/main" val="1171690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Patronage</a:t>
            </a:r>
            <a:endParaRPr lang="en-US" dirty="0"/>
          </a:p>
        </p:txBody>
      </p:sp>
      <p:sp>
        <p:nvSpPr>
          <p:cNvPr id="3" name="Content Placeholder 2"/>
          <p:cNvSpPr>
            <a:spLocks noGrp="1"/>
          </p:cNvSpPr>
          <p:nvPr>
            <p:ph idx="1"/>
          </p:nvPr>
        </p:nvSpPr>
        <p:spPr/>
        <p:txBody>
          <a:bodyPr/>
          <a:lstStyle/>
          <a:p>
            <a:r>
              <a:rPr lang="en-US" dirty="0" smtClean="0"/>
              <a:t>To remain the PM, you must keep the confidence of the party (or parties if in a coalition government).</a:t>
            </a:r>
          </a:p>
          <a:p>
            <a:r>
              <a:rPr lang="en-US" dirty="0" smtClean="0"/>
              <a:t>To satisfy political opponents/critics (from your party) the PM can:</a:t>
            </a:r>
          </a:p>
          <a:p>
            <a:pPr lvl="1"/>
            <a:r>
              <a:rPr lang="en-US" dirty="0" smtClean="0"/>
              <a:t>Promote them to a minister (make them a front-bencher)</a:t>
            </a:r>
          </a:p>
          <a:p>
            <a:pPr lvl="1"/>
            <a:r>
              <a:rPr lang="en-US" dirty="0" smtClean="0"/>
              <a:t>Hope that backbenchers will wait for the opportunity to impress the PM for future chances at becoming a frontbencher.</a:t>
            </a:r>
          </a:p>
          <a:p>
            <a:r>
              <a:rPr lang="en-US" dirty="0" smtClean="0"/>
              <a:t>When dispensing patronage, PM’s use four criteria:</a:t>
            </a:r>
          </a:p>
          <a:p>
            <a:pPr lvl="1"/>
            <a:r>
              <a:rPr lang="en-US" dirty="0" smtClean="0"/>
              <a:t>Personal Loyalty (rewarding friends)</a:t>
            </a:r>
          </a:p>
          <a:p>
            <a:pPr lvl="1"/>
            <a:r>
              <a:rPr lang="en-US" dirty="0" smtClean="0"/>
              <a:t>Co-option (described above)</a:t>
            </a:r>
          </a:p>
          <a:p>
            <a:pPr lvl="1"/>
            <a:r>
              <a:rPr lang="en-US" dirty="0" smtClean="0"/>
              <a:t>Representativeness (choosing reps from minority groups)</a:t>
            </a:r>
          </a:p>
          <a:p>
            <a:pPr lvl="1"/>
            <a:r>
              <a:rPr lang="en-US" dirty="0" smtClean="0"/>
              <a:t>Competence in direction for a particular department.</a:t>
            </a:r>
            <a:endParaRPr lang="en-US" dirty="0"/>
          </a:p>
        </p:txBody>
      </p:sp>
    </p:spTree>
    <p:extLst>
      <p:ext uri="{BB962C8B-B14F-4D97-AF65-F5344CB8AC3E}">
        <p14:creationId xmlns:p14="http://schemas.microsoft.com/office/powerpoint/2010/main" val="16903025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Parliamentary performance</a:t>
            </a:r>
            <a:endParaRPr lang="en-US" dirty="0"/>
          </a:p>
        </p:txBody>
      </p:sp>
      <p:sp>
        <p:nvSpPr>
          <p:cNvPr id="3" name="Content Placeholder 2"/>
          <p:cNvSpPr>
            <a:spLocks noGrp="1"/>
          </p:cNvSpPr>
          <p:nvPr>
            <p:ph idx="1"/>
          </p:nvPr>
        </p:nvSpPr>
        <p:spPr/>
        <p:txBody>
          <a:bodyPr/>
          <a:lstStyle/>
          <a:p>
            <a:r>
              <a:rPr lang="en-US" dirty="0" smtClean="0"/>
              <a:t>The PM attends a weekly meeting in the House of Commons answering questions for half an hour.</a:t>
            </a:r>
          </a:p>
          <a:p>
            <a:pPr lvl="1"/>
            <a:r>
              <a:rPr lang="en-US" dirty="0" smtClean="0">
                <a:hlinkClick r:id="rId2"/>
              </a:rPr>
              <a:t>Margaret Thatcher</a:t>
            </a:r>
            <a:endParaRPr lang="en-US" dirty="0" smtClean="0"/>
          </a:p>
          <a:p>
            <a:pPr lvl="1"/>
            <a:r>
              <a:rPr lang="en-US" dirty="0" smtClean="0">
                <a:hlinkClick r:id="rId3"/>
              </a:rPr>
              <a:t>Cameron's First PMQ</a:t>
            </a:r>
            <a:endParaRPr lang="en-US" dirty="0" smtClean="0"/>
          </a:p>
          <a:p>
            <a:pPr lvl="1"/>
            <a:r>
              <a:rPr lang="en-US" dirty="0" smtClean="0">
                <a:hlinkClick r:id="rId4"/>
              </a:rPr>
              <a:t>Top 5 Moments of 2000-2010</a:t>
            </a:r>
            <a:endParaRPr lang="en-US" dirty="0" smtClean="0"/>
          </a:p>
          <a:p>
            <a:r>
              <a:rPr lang="en-US" dirty="0" smtClean="0"/>
              <a:t>No scripts, no teleprompters, no speechwriters, he must face the firing squad, he can judge the feelings of the government, and they can see how good of an advocate of policy he is.</a:t>
            </a:r>
            <a:endParaRPr lang="en-US" dirty="0"/>
          </a:p>
        </p:txBody>
      </p:sp>
    </p:spTree>
    <p:extLst>
      <p:ext uri="{BB962C8B-B14F-4D97-AF65-F5344CB8AC3E}">
        <p14:creationId xmlns:p14="http://schemas.microsoft.com/office/powerpoint/2010/main" val="964709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79463" y="1220756"/>
            <a:ext cx="8659737" cy="5262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r>
              <a:rPr lang="en-US" sz="2800" b="1" i="1" dirty="0"/>
              <a:t>"This royal throne of Kings, this </a:t>
            </a:r>
            <a:r>
              <a:rPr lang="en-US" sz="2800" b="1" i="1" dirty="0" err="1"/>
              <a:t>scepter'd</a:t>
            </a:r>
            <a:r>
              <a:rPr lang="en-US" sz="2800" b="1" i="1" dirty="0"/>
              <a:t> isle,</a:t>
            </a:r>
            <a:r>
              <a:rPr lang="en-US" sz="2800" dirty="0"/>
              <a:t> </a:t>
            </a:r>
          </a:p>
          <a:p>
            <a:r>
              <a:rPr lang="en-US" sz="2800" b="1" i="1" dirty="0"/>
              <a:t>This Earth of majesty, this seat of Mars,</a:t>
            </a:r>
            <a:r>
              <a:rPr lang="en-US" sz="2800" dirty="0"/>
              <a:t> </a:t>
            </a:r>
          </a:p>
          <a:p>
            <a:r>
              <a:rPr lang="en-US" sz="2800" b="1" i="1" dirty="0"/>
              <a:t>This other Eden, </a:t>
            </a:r>
            <a:r>
              <a:rPr lang="en-US" sz="2800" b="1" i="1" dirty="0" err="1"/>
              <a:t>demi~paradise</a:t>
            </a:r>
            <a:r>
              <a:rPr lang="en-US" sz="2800" b="1" i="1" dirty="0"/>
              <a:t>,</a:t>
            </a:r>
            <a:r>
              <a:rPr lang="en-US" sz="2800" dirty="0"/>
              <a:t> </a:t>
            </a:r>
          </a:p>
          <a:p>
            <a:r>
              <a:rPr lang="en-US" sz="2800" b="1" i="1" dirty="0"/>
              <a:t>This fortress built by Nature for herself,</a:t>
            </a:r>
            <a:r>
              <a:rPr lang="en-US" sz="2800" dirty="0"/>
              <a:t> </a:t>
            </a:r>
          </a:p>
          <a:p>
            <a:r>
              <a:rPr lang="en-US" sz="2800" b="1" i="1" dirty="0"/>
              <a:t>Against infection and the hand of war,</a:t>
            </a:r>
            <a:r>
              <a:rPr lang="en-US" sz="2800" dirty="0"/>
              <a:t> </a:t>
            </a:r>
          </a:p>
          <a:p>
            <a:r>
              <a:rPr lang="en-US" sz="2800" b="1" i="1" dirty="0"/>
              <a:t>This happy breed of men, this little world,</a:t>
            </a:r>
            <a:r>
              <a:rPr lang="en-US" sz="2800" dirty="0"/>
              <a:t> </a:t>
            </a:r>
          </a:p>
          <a:p>
            <a:r>
              <a:rPr lang="en-US" sz="2800" b="1" i="1" dirty="0"/>
              <a:t>This precious stone set in the silver sea,</a:t>
            </a:r>
            <a:r>
              <a:rPr lang="en-US" sz="2800" dirty="0"/>
              <a:t> </a:t>
            </a:r>
          </a:p>
          <a:p>
            <a:r>
              <a:rPr lang="en-US" sz="2800" b="1" i="1" dirty="0"/>
              <a:t>Which serves it in the office of a wall,</a:t>
            </a:r>
            <a:r>
              <a:rPr lang="en-US" sz="2800" dirty="0"/>
              <a:t> </a:t>
            </a:r>
          </a:p>
          <a:p>
            <a:r>
              <a:rPr lang="en-US" sz="2800" b="1" i="1" dirty="0"/>
              <a:t>Or as a moat defensive to a house,</a:t>
            </a:r>
            <a:r>
              <a:rPr lang="en-US" sz="2800" dirty="0"/>
              <a:t> </a:t>
            </a:r>
          </a:p>
          <a:p>
            <a:r>
              <a:rPr lang="en-US" sz="2800" b="1" i="1" dirty="0"/>
              <a:t>Against the envy of less happier lands,</a:t>
            </a:r>
            <a:r>
              <a:rPr lang="en-US" sz="2800" dirty="0"/>
              <a:t> </a:t>
            </a:r>
          </a:p>
          <a:p>
            <a:r>
              <a:rPr lang="en-US" sz="2800" b="1" i="1" dirty="0"/>
              <a:t>This blessed plot, this Earth, this Realm,</a:t>
            </a:r>
            <a:r>
              <a:rPr lang="en-US" sz="2800" dirty="0"/>
              <a:t> </a:t>
            </a:r>
          </a:p>
          <a:p>
            <a:r>
              <a:rPr lang="en-US" sz="2800" b="1" i="1" dirty="0"/>
              <a:t>this England."</a:t>
            </a:r>
            <a:r>
              <a:rPr lang="en-US" sz="2800" dirty="0"/>
              <a:t> </a:t>
            </a:r>
          </a:p>
        </p:txBody>
      </p:sp>
      <p:sp>
        <p:nvSpPr>
          <p:cNvPr id="14339" name="Text Box 3"/>
          <p:cNvSpPr txBox="1">
            <a:spLocks noChangeArrowheads="1"/>
          </p:cNvSpPr>
          <p:nvPr/>
        </p:nvSpPr>
        <p:spPr bwMode="auto">
          <a:xfrm>
            <a:off x="1050925" y="21514"/>
            <a:ext cx="6873875" cy="130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3200" b="1" i="1" dirty="0">
                <a:latin typeface="Verdana" charset="0"/>
              </a:rPr>
              <a:t>On England</a:t>
            </a:r>
          </a:p>
          <a:p>
            <a:pPr algn="ctr"/>
            <a:r>
              <a:rPr lang="en-US" sz="2400" b="1" i="1" dirty="0">
                <a:latin typeface="Verdana" charset="0"/>
              </a:rPr>
              <a:t>William Shakespeare:</a:t>
            </a:r>
            <a:r>
              <a:rPr lang="en-US" sz="2400" dirty="0">
                <a:latin typeface="Verdana" charset="0"/>
              </a:rPr>
              <a:t> </a:t>
            </a:r>
          </a:p>
          <a:p>
            <a:pPr algn="ctr"/>
            <a:r>
              <a:rPr lang="en-US" sz="2400" b="1" i="1" dirty="0">
                <a:latin typeface="Verdana" charset="0"/>
              </a:rPr>
              <a:t> "Richard II"</a:t>
            </a:r>
            <a:r>
              <a:rPr lang="en-US" sz="2400" i="1" dirty="0">
                <a:latin typeface="Verdana" charset="0"/>
              </a:rPr>
              <a:t> </a:t>
            </a:r>
            <a:r>
              <a:rPr lang="en-US" sz="2400" b="1" i="1" dirty="0">
                <a:latin typeface="Verdana" charset="0"/>
              </a:rPr>
              <a:t>Act 2, Scene 1, 32~48</a:t>
            </a:r>
          </a:p>
        </p:txBody>
      </p:sp>
    </p:spTree>
    <p:extLst>
      <p:ext uri="{BB962C8B-B14F-4D97-AF65-F5344CB8AC3E}">
        <p14:creationId xmlns:p14="http://schemas.microsoft.com/office/powerpoint/2010/main" val="295008586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and Balancing Policies</a:t>
            </a:r>
            <a:endParaRPr lang="en-US" dirty="0"/>
          </a:p>
        </p:txBody>
      </p:sp>
      <p:sp>
        <p:nvSpPr>
          <p:cNvPr id="3" name="Content Placeholder 2"/>
          <p:cNvSpPr>
            <a:spLocks noGrp="1"/>
          </p:cNvSpPr>
          <p:nvPr>
            <p:ph idx="1"/>
          </p:nvPr>
        </p:nvSpPr>
        <p:spPr/>
        <p:txBody>
          <a:bodyPr/>
          <a:lstStyle/>
          <a:p>
            <a:r>
              <a:rPr lang="en-US" dirty="0" smtClean="0"/>
              <a:t>He deals with other governments around the world, Downing Street is the architect of foreign policy.</a:t>
            </a:r>
          </a:p>
          <a:p>
            <a:r>
              <a:rPr lang="en-US" dirty="0" smtClean="0"/>
              <a:t>Also, he must balance the policies of his cabinet ministers to ensure domestic policy is solid.</a:t>
            </a:r>
          </a:p>
          <a:p>
            <a:endParaRPr lang="en-US" dirty="0"/>
          </a:p>
          <a:p>
            <a:r>
              <a:rPr lang="en-US" dirty="0" smtClean="0"/>
              <a:t>For an analysis of individual PM’s and their actions please check out 165-166</a:t>
            </a:r>
            <a:endParaRPr lang="en-US" dirty="0"/>
          </a:p>
        </p:txBody>
      </p:sp>
    </p:spTree>
    <p:extLst>
      <p:ext uri="{BB962C8B-B14F-4D97-AF65-F5344CB8AC3E}">
        <p14:creationId xmlns:p14="http://schemas.microsoft.com/office/powerpoint/2010/main" val="6051313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deputy in a coalition</a:t>
            </a:r>
            <a:endParaRPr lang="en-US" dirty="0"/>
          </a:p>
        </p:txBody>
      </p:sp>
      <p:sp>
        <p:nvSpPr>
          <p:cNvPr id="3" name="Content Placeholder 2"/>
          <p:cNvSpPr>
            <a:spLocks noGrp="1"/>
          </p:cNvSpPr>
          <p:nvPr>
            <p:ph idx="1"/>
          </p:nvPr>
        </p:nvSpPr>
        <p:spPr/>
        <p:txBody>
          <a:bodyPr/>
          <a:lstStyle/>
          <a:p>
            <a:r>
              <a:rPr lang="en-US" dirty="0" smtClean="0"/>
              <a:t>Must ensure that the coalition pact is being met by the majority party.</a:t>
            </a:r>
          </a:p>
          <a:p>
            <a:pPr lvl="1"/>
            <a:r>
              <a:rPr lang="en-US" dirty="0" smtClean="0"/>
              <a:t>Has to keep the ministers who received patronage in check.</a:t>
            </a:r>
          </a:p>
          <a:p>
            <a:pPr lvl="1"/>
            <a:r>
              <a:rPr lang="en-US" dirty="0" smtClean="0"/>
              <a:t>Can secure some media attention on issues that are beneficial to the Liberal Democrats.</a:t>
            </a:r>
          </a:p>
          <a:p>
            <a:pPr lvl="1"/>
            <a:endParaRPr lang="en-US" dirty="0"/>
          </a:p>
        </p:txBody>
      </p:sp>
    </p:spTree>
    <p:extLst>
      <p:ext uri="{BB962C8B-B14F-4D97-AF65-F5344CB8AC3E}">
        <p14:creationId xmlns:p14="http://schemas.microsoft.com/office/powerpoint/2010/main" val="4247815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Cabinet	</a:t>
            </a:r>
            <a:endParaRPr lang="en-US" dirty="0"/>
          </a:p>
        </p:txBody>
      </p:sp>
      <p:sp>
        <p:nvSpPr>
          <p:cNvPr id="3" name="Content Placeholder 2"/>
          <p:cNvSpPr>
            <a:spLocks noGrp="1"/>
          </p:cNvSpPr>
          <p:nvPr>
            <p:ph idx="1"/>
          </p:nvPr>
        </p:nvSpPr>
        <p:spPr/>
        <p:txBody>
          <a:bodyPr/>
          <a:lstStyle/>
          <a:p>
            <a:r>
              <a:rPr lang="en-US" dirty="0" smtClean="0"/>
              <a:t>All cabinet members must be a member of the House of Lords or House of Commons.</a:t>
            </a:r>
          </a:p>
          <a:p>
            <a:pPr lvl="1"/>
            <a:r>
              <a:rPr lang="en-US" dirty="0" smtClean="0"/>
              <a:t>As ministers they are still MP’s</a:t>
            </a:r>
          </a:p>
          <a:p>
            <a:r>
              <a:rPr lang="en-US" dirty="0" smtClean="0"/>
              <a:t>Meeting frequency and duration vary</a:t>
            </a:r>
          </a:p>
          <a:p>
            <a:pPr lvl="1"/>
            <a:r>
              <a:rPr lang="en-US" dirty="0" smtClean="0"/>
              <a:t>Historically: twice a week for as long as they needed</a:t>
            </a:r>
          </a:p>
          <a:p>
            <a:pPr lvl="1"/>
            <a:r>
              <a:rPr lang="en-US" dirty="0" smtClean="0"/>
              <a:t>Blair: less than once a week and reduced length to less than an hour</a:t>
            </a:r>
          </a:p>
          <a:p>
            <a:pPr lvl="1"/>
            <a:r>
              <a:rPr lang="en-US" dirty="0" smtClean="0"/>
              <a:t>Coalition: increased frequency so parties can work together</a:t>
            </a:r>
            <a:endParaRPr lang="en-US" dirty="0"/>
          </a:p>
        </p:txBody>
      </p:sp>
    </p:spTree>
    <p:extLst>
      <p:ext uri="{BB962C8B-B14F-4D97-AF65-F5344CB8AC3E}">
        <p14:creationId xmlns:p14="http://schemas.microsoft.com/office/powerpoint/2010/main" val="12821761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Cabinet Posts</a:t>
            </a:r>
            <a:endParaRPr lang="en-US" dirty="0"/>
          </a:p>
        </p:txBody>
      </p:sp>
      <p:sp>
        <p:nvSpPr>
          <p:cNvPr id="3" name="Content Placeholder 2"/>
          <p:cNvSpPr>
            <a:spLocks noGrp="1"/>
          </p:cNvSpPr>
          <p:nvPr>
            <p:ph idx="1"/>
          </p:nvPr>
        </p:nvSpPr>
        <p:spPr/>
        <p:txBody>
          <a:bodyPr/>
          <a:lstStyle/>
          <a:p>
            <a:r>
              <a:rPr lang="en-US" dirty="0" smtClean="0"/>
              <a:t>The 2010 Cabinet contains:</a:t>
            </a:r>
          </a:p>
          <a:p>
            <a:pPr lvl="1"/>
            <a:r>
              <a:rPr lang="en-US" dirty="0" smtClean="0"/>
              <a:t>External Affairs: Foreign Policy</a:t>
            </a:r>
          </a:p>
          <a:p>
            <a:pPr lvl="1"/>
            <a:r>
              <a:rPr lang="en-US" dirty="0" smtClean="0"/>
              <a:t>Economic Affairs: Treasury, business, innovation, energy,  transportation</a:t>
            </a:r>
          </a:p>
          <a:p>
            <a:pPr lvl="1"/>
            <a:r>
              <a:rPr lang="en-US" dirty="0" smtClean="0"/>
              <a:t>Legal/Constitutional Issues: Works with Supreme Court and Lord Chancellor, Home Office and Women’s Affairs</a:t>
            </a:r>
          </a:p>
          <a:p>
            <a:pPr lvl="1"/>
            <a:r>
              <a:rPr lang="en-US" dirty="0" smtClean="0"/>
              <a:t>Social Services: Culture, media and sport</a:t>
            </a:r>
          </a:p>
          <a:p>
            <a:pPr lvl="1"/>
            <a:r>
              <a:rPr lang="en-US" dirty="0" smtClean="0"/>
              <a:t>Territorial: Environment, food, rural affairs, territorial offices (E,S,W, NI)</a:t>
            </a:r>
          </a:p>
          <a:p>
            <a:pPr lvl="1"/>
            <a:r>
              <a:rPr lang="en-US" dirty="0" smtClean="0"/>
              <a:t>Managing Government Business: Lord President of the Council, Deputy PM, Leader of the House of Commons, Chief Whip, Leader of the House of Lords</a:t>
            </a:r>
            <a:endParaRPr lang="en-US" dirty="0"/>
          </a:p>
        </p:txBody>
      </p:sp>
    </p:spTree>
    <p:extLst>
      <p:ext uri="{BB962C8B-B14F-4D97-AF65-F5344CB8AC3E}">
        <p14:creationId xmlns:p14="http://schemas.microsoft.com/office/powerpoint/2010/main" val="38661305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Read 168-172</a:t>
            </a:r>
            <a:endParaRPr lang="en-US"/>
          </a:p>
        </p:txBody>
      </p:sp>
      <p:sp>
        <p:nvSpPr>
          <p:cNvPr id="3" name="Text Placeholder 2"/>
          <p:cNvSpPr>
            <a:spLocks noGrp="1"/>
          </p:cNvSpPr>
          <p:nvPr>
            <p:ph type="body" idx="1"/>
          </p:nvPr>
        </p:nvSpPr>
        <p:spPr/>
        <p:txBody>
          <a:bodyPr/>
          <a:lstStyle/>
          <a:p>
            <a:r>
              <a:rPr lang="en-US" dirty="0" smtClean="0"/>
              <a:t>Your Homework Assignment</a:t>
            </a:r>
            <a:endParaRPr lang="en-US" dirty="0"/>
          </a:p>
        </p:txBody>
      </p:sp>
    </p:spTree>
    <p:extLst>
      <p:ext uri="{BB962C8B-B14F-4D97-AF65-F5344CB8AC3E}">
        <p14:creationId xmlns:p14="http://schemas.microsoft.com/office/powerpoint/2010/main" val="4449338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634963"/>
            <a:ext cx="7772400" cy="1362075"/>
          </a:xfrm>
        </p:spPr>
        <p:txBody>
          <a:bodyPr>
            <a:normAutofit fontScale="90000"/>
          </a:bodyPr>
          <a:lstStyle/>
          <a:p>
            <a:r>
              <a:rPr lang="en-US" dirty="0" smtClean="0"/>
              <a:t>Theories of Governance, Political Legitimacy, Political Socialization, Interest Groups and Parties</a:t>
            </a:r>
            <a:endParaRPr lang="en-US" dirty="0"/>
          </a:p>
        </p:txBody>
      </p:sp>
      <p:sp>
        <p:nvSpPr>
          <p:cNvPr id="3" name="Text Placeholder 2"/>
          <p:cNvSpPr>
            <a:spLocks noGrp="1"/>
          </p:cNvSpPr>
          <p:nvPr>
            <p:ph type="body" idx="1"/>
          </p:nvPr>
        </p:nvSpPr>
        <p:spPr>
          <a:xfrm>
            <a:off x="722313" y="421330"/>
            <a:ext cx="7772400" cy="1500187"/>
          </a:xfrm>
        </p:spPr>
        <p:txBody>
          <a:bodyPr/>
          <a:lstStyle/>
          <a:p>
            <a:r>
              <a:rPr lang="en-US" dirty="0" smtClean="0"/>
              <a:t>Section 3</a:t>
            </a:r>
            <a:endParaRPr lang="en-US" dirty="0"/>
          </a:p>
        </p:txBody>
      </p:sp>
    </p:spTree>
    <p:extLst>
      <p:ext uri="{BB962C8B-B14F-4D97-AF65-F5344CB8AC3E}">
        <p14:creationId xmlns:p14="http://schemas.microsoft.com/office/powerpoint/2010/main" val="31712211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Culture</a:t>
            </a:r>
            <a:endParaRPr lang="en-US" dirty="0"/>
          </a:p>
        </p:txBody>
      </p:sp>
      <p:sp>
        <p:nvSpPr>
          <p:cNvPr id="3" name="Content Placeholder 2"/>
          <p:cNvSpPr>
            <a:spLocks noGrp="1"/>
          </p:cNvSpPr>
          <p:nvPr>
            <p:ph idx="1"/>
          </p:nvPr>
        </p:nvSpPr>
        <p:spPr/>
        <p:txBody>
          <a:bodyPr/>
          <a:lstStyle/>
          <a:p>
            <a:r>
              <a:rPr lang="en-US" dirty="0" smtClean="0"/>
              <a:t>PC: values and beliefs of how a country ought to be governed.</a:t>
            </a:r>
          </a:p>
          <a:p>
            <a:pPr lvl="1"/>
            <a:r>
              <a:rPr lang="en-US" dirty="0" smtClean="0"/>
              <a:t>Country should be governed by a popularly elected parliament.</a:t>
            </a:r>
          </a:p>
          <a:p>
            <a:pPr lvl="1"/>
            <a:r>
              <a:rPr lang="en-US" dirty="0" smtClean="0"/>
              <a:t>The government ought to provide social welfare (education, healthcare, social security)</a:t>
            </a:r>
          </a:p>
          <a:p>
            <a:pPr lvl="1"/>
            <a:r>
              <a:rPr lang="en-US" dirty="0" smtClean="0"/>
              <a:t>Open free speech policies, freedom of sexual choice.</a:t>
            </a:r>
          </a:p>
          <a:p>
            <a:pPr lvl="1"/>
            <a:r>
              <a:rPr lang="en-US" dirty="0" smtClean="0"/>
              <a:t>How should the government regulate the economy and work with the EU are the biggest questions/issues</a:t>
            </a:r>
            <a:endParaRPr lang="en-US" dirty="0"/>
          </a:p>
        </p:txBody>
      </p:sp>
    </p:spTree>
    <p:extLst>
      <p:ext uri="{BB962C8B-B14F-4D97-AF65-F5344CB8AC3E}">
        <p14:creationId xmlns:p14="http://schemas.microsoft.com/office/powerpoint/2010/main" val="2976638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Theories of Governance</a:t>
            </a:r>
            <a:endParaRPr lang="en-US" dirty="0"/>
          </a:p>
        </p:txBody>
      </p:sp>
      <p:sp>
        <p:nvSpPr>
          <p:cNvPr id="3" name="Content Placeholder 2"/>
          <p:cNvSpPr>
            <a:spLocks noGrp="1"/>
          </p:cNvSpPr>
          <p:nvPr>
            <p:ph idx="1"/>
          </p:nvPr>
        </p:nvSpPr>
        <p:spPr>
          <a:xfrm>
            <a:off x="685800" y="1186403"/>
            <a:ext cx="7772400" cy="4521166"/>
          </a:xfrm>
        </p:spPr>
        <p:txBody>
          <a:bodyPr>
            <a:normAutofit/>
          </a:bodyPr>
          <a:lstStyle/>
          <a:p>
            <a:r>
              <a:rPr lang="en-US" dirty="0" smtClean="0"/>
              <a:t>Trusteeship Theory</a:t>
            </a:r>
          </a:p>
          <a:p>
            <a:pPr lvl="1"/>
            <a:r>
              <a:rPr lang="en-US" dirty="0" smtClean="0"/>
              <a:t>Leaders ought to take initiative in deciding the public interest</a:t>
            </a:r>
          </a:p>
          <a:p>
            <a:pPr lvl="1"/>
            <a:r>
              <a:rPr lang="en-US" dirty="0" smtClean="0"/>
              <a:t>“The government’s job is to govern”</a:t>
            </a:r>
          </a:p>
          <a:p>
            <a:pPr lvl="1"/>
            <a:r>
              <a:rPr lang="en-US" dirty="0" smtClean="0"/>
              <a:t>Popular with majority parties so they can do what they want.</a:t>
            </a:r>
          </a:p>
          <a:p>
            <a:r>
              <a:rPr lang="en-US" dirty="0" smtClean="0"/>
              <a:t>Collectivist Theory</a:t>
            </a:r>
          </a:p>
          <a:p>
            <a:pPr lvl="1"/>
            <a:r>
              <a:rPr lang="en-US" dirty="0" smtClean="0"/>
              <a:t>Balance the demands of different social groups.</a:t>
            </a:r>
          </a:p>
          <a:p>
            <a:pPr lvl="1"/>
            <a:r>
              <a:rPr lang="en-US" dirty="0" smtClean="0"/>
              <a:t>Groups are more important than individuals.</a:t>
            </a:r>
          </a:p>
          <a:p>
            <a:pPr lvl="1"/>
            <a:r>
              <a:rPr lang="en-US" dirty="0" smtClean="0"/>
              <a:t>Many political leaders distance themselves from this as groups come primarily from individuals.</a:t>
            </a:r>
          </a:p>
          <a:p>
            <a:r>
              <a:rPr lang="en-US" dirty="0" smtClean="0"/>
              <a:t>Individualist Theory</a:t>
            </a:r>
          </a:p>
          <a:p>
            <a:pPr lvl="1"/>
            <a:r>
              <a:rPr lang="en-US" dirty="0" smtClean="0"/>
              <a:t>You should represent people and not the groups.</a:t>
            </a:r>
          </a:p>
          <a:p>
            <a:pPr lvl="1"/>
            <a:r>
              <a:rPr lang="en-US" dirty="0" smtClean="0"/>
              <a:t>MT: “No such thing as society”</a:t>
            </a:r>
          </a:p>
          <a:p>
            <a:pPr lvl="1"/>
            <a:r>
              <a:rPr lang="en-US" dirty="0" smtClean="0"/>
              <a:t>Most prevalent theory in Britain for the longest time.</a:t>
            </a:r>
            <a:endParaRPr lang="en-US" dirty="0"/>
          </a:p>
        </p:txBody>
      </p:sp>
    </p:spTree>
    <p:extLst>
      <p:ext uri="{BB962C8B-B14F-4D97-AF65-F5344CB8AC3E}">
        <p14:creationId xmlns:p14="http://schemas.microsoft.com/office/powerpoint/2010/main" val="1645257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Legitimacy</a:t>
            </a:r>
            <a:endParaRPr lang="en-US" dirty="0"/>
          </a:p>
        </p:txBody>
      </p:sp>
      <p:sp>
        <p:nvSpPr>
          <p:cNvPr id="3" name="Content Placeholder 2"/>
          <p:cNvSpPr>
            <a:spLocks noGrp="1"/>
          </p:cNvSpPr>
          <p:nvPr>
            <p:ph idx="1"/>
          </p:nvPr>
        </p:nvSpPr>
        <p:spPr/>
        <p:txBody>
          <a:bodyPr/>
          <a:lstStyle/>
          <a:p>
            <a:r>
              <a:rPr lang="en-US" dirty="0" smtClean="0"/>
              <a:t>It is “legitimate”</a:t>
            </a:r>
          </a:p>
          <a:p>
            <a:pPr lvl="1"/>
            <a:r>
              <a:rPr lang="en-US" dirty="0" smtClean="0"/>
              <a:t>People pay taxes, cooperate with public officials</a:t>
            </a:r>
          </a:p>
          <a:p>
            <a:r>
              <a:rPr lang="en-US" dirty="0" smtClean="0"/>
              <a:t>Many criticisms that make them distrust the government</a:t>
            </a:r>
          </a:p>
          <a:p>
            <a:pPr lvl="1"/>
            <a:r>
              <a:rPr lang="en-US" dirty="0" smtClean="0"/>
              <a:t>Elitism</a:t>
            </a:r>
          </a:p>
          <a:p>
            <a:pPr lvl="1"/>
            <a:r>
              <a:rPr lang="en-US" dirty="0" smtClean="0"/>
              <a:t>MP’s spend too much money</a:t>
            </a:r>
          </a:p>
          <a:p>
            <a:pPr lvl="1"/>
            <a:r>
              <a:rPr lang="en-US" dirty="0" smtClean="0"/>
              <a:t>Too much mudslinging</a:t>
            </a:r>
          </a:p>
          <a:p>
            <a:r>
              <a:rPr lang="en-US" dirty="0" smtClean="0"/>
              <a:t>Party Distrust</a:t>
            </a:r>
          </a:p>
          <a:p>
            <a:pPr lvl="1"/>
            <a:r>
              <a:rPr lang="en-US" dirty="0" smtClean="0"/>
              <a:t>Less than 1 in 5 trust a party</a:t>
            </a:r>
          </a:p>
          <a:p>
            <a:pPr lvl="1"/>
            <a:r>
              <a:rPr lang="en-US" dirty="0" smtClean="0"/>
              <a:t>They believe the party and the press are too manipulative</a:t>
            </a:r>
          </a:p>
          <a:p>
            <a:r>
              <a:rPr lang="en-US" dirty="0" smtClean="0"/>
              <a:t>Less than half of the population trust civil society organizations.</a:t>
            </a:r>
          </a:p>
        </p:txBody>
      </p:sp>
    </p:spTree>
    <p:extLst>
      <p:ext uri="{BB962C8B-B14F-4D97-AF65-F5344CB8AC3E}">
        <p14:creationId xmlns:p14="http://schemas.microsoft.com/office/powerpoint/2010/main" val="12509131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Dissatisfaction</a:t>
            </a:r>
            <a:endParaRPr lang="en-US" dirty="0"/>
          </a:p>
        </p:txBody>
      </p:sp>
      <p:sp>
        <p:nvSpPr>
          <p:cNvPr id="3" name="Content Placeholder 2"/>
          <p:cNvSpPr>
            <a:spLocks noGrp="1"/>
          </p:cNvSpPr>
          <p:nvPr>
            <p:ph idx="1"/>
          </p:nvPr>
        </p:nvSpPr>
        <p:spPr/>
        <p:txBody>
          <a:bodyPr/>
          <a:lstStyle/>
          <a:p>
            <a:r>
              <a:rPr lang="en-US" dirty="0" smtClean="0"/>
              <a:t>World Values Survey</a:t>
            </a:r>
          </a:p>
          <a:p>
            <a:pPr lvl="1"/>
            <a:r>
              <a:rPr lang="en-US" dirty="0" smtClean="0"/>
              <a:t>Everyone says they might sign a petition</a:t>
            </a:r>
          </a:p>
          <a:p>
            <a:pPr lvl="1"/>
            <a:r>
              <a:rPr lang="en-US" dirty="0" smtClean="0"/>
              <a:t>Half of the Britons say thy may participate in a lawful demonstration of protest</a:t>
            </a:r>
          </a:p>
          <a:p>
            <a:pPr lvl="1"/>
            <a:r>
              <a:rPr lang="en-US" dirty="0" smtClean="0"/>
              <a:t>One sixth says they are willing to unlawfully protest or occupy somewhere.</a:t>
            </a:r>
          </a:p>
          <a:p>
            <a:r>
              <a:rPr lang="en-US" dirty="0" smtClean="0"/>
              <a:t>Primary sources of dissatisfaction</a:t>
            </a:r>
          </a:p>
          <a:p>
            <a:pPr lvl="1"/>
            <a:r>
              <a:rPr lang="en-US" dirty="0" smtClean="0"/>
              <a:t>The Economy</a:t>
            </a:r>
          </a:p>
          <a:p>
            <a:pPr lvl="1"/>
            <a:r>
              <a:rPr lang="en-US" dirty="0" smtClean="0"/>
              <a:t>Northern Ireland and rejection of the crown</a:t>
            </a:r>
          </a:p>
          <a:p>
            <a:pPr lvl="1"/>
            <a:r>
              <a:rPr lang="en-US" dirty="0" smtClean="0"/>
              <a:t>Other sovereignty issues</a:t>
            </a:r>
            <a:endParaRPr lang="en-US" dirty="0"/>
          </a:p>
        </p:txBody>
      </p:sp>
    </p:spTree>
    <p:extLst>
      <p:ext uri="{BB962C8B-B14F-4D97-AF65-F5344CB8AC3E}">
        <p14:creationId xmlns:p14="http://schemas.microsoft.com/office/powerpoint/2010/main" val="3679798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p>
        </p:txBody>
      </p:sp>
      <p:sp>
        <p:nvSpPr>
          <p:cNvPr id="15363" name="Rectangle 3"/>
          <p:cNvSpPr>
            <a:spLocks noGrp="1" noChangeArrowheads="1"/>
          </p:cNvSpPr>
          <p:nvPr>
            <p:ph type="body" idx="1"/>
          </p:nvPr>
        </p:nvSpPr>
        <p:spPr>
          <a:xfrm>
            <a:off x="5486400" y="1600200"/>
            <a:ext cx="3200400" cy="4525963"/>
          </a:xfrm>
        </p:spPr>
        <p:txBody>
          <a:bodyPr/>
          <a:lstStyle/>
          <a:p>
            <a:r>
              <a:rPr lang="en-US"/>
              <a:t>Not exactly Shakespeare</a:t>
            </a: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49339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67488612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Political Socialization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3163300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and Gender</a:t>
            </a:r>
            <a:endParaRPr lang="en-US" dirty="0"/>
          </a:p>
        </p:txBody>
      </p:sp>
      <p:sp>
        <p:nvSpPr>
          <p:cNvPr id="3" name="Content Placeholder 2"/>
          <p:cNvSpPr>
            <a:spLocks noGrp="1"/>
          </p:cNvSpPr>
          <p:nvPr>
            <p:ph idx="1"/>
          </p:nvPr>
        </p:nvSpPr>
        <p:spPr/>
        <p:txBody>
          <a:bodyPr/>
          <a:lstStyle/>
          <a:p>
            <a:r>
              <a:rPr lang="en-US" dirty="0" smtClean="0"/>
              <a:t>Children tend to identify with the party of their parents</a:t>
            </a:r>
          </a:p>
          <a:p>
            <a:r>
              <a:rPr lang="en-US" dirty="0" smtClean="0"/>
              <a:t>No strong differences in views between men and women</a:t>
            </a:r>
          </a:p>
          <a:p>
            <a:pPr lvl="1"/>
            <a:r>
              <a:rPr lang="en-US" dirty="0" smtClean="0"/>
              <a:t>Big difference in political participation</a:t>
            </a:r>
          </a:p>
          <a:p>
            <a:pPr lvl="2"/>
            <a:r>
              <a:rPr lang="en-US" dirty="0" smtClean="0"/>
              <a:t>2/3 of local government officials are men</a:t>
            </a:r>
          </a:p>
          <a:p>
            <a:pPr lvl="2"/>
            <a:r>
              <a:rPr lang="en-US" dirty="0" smtClean="0"/>
              <a:t>50% of social service are women, trapped in clerical jobs</a:t>
            </a:r>
          </a:p>
          <a:p>
            <a:pPr lvl="1"/>
            <a:r>
              <a:rPr lang="en-US" dirty="0" smtClean="0"/>
              <a:t>House of Commons</a:t>
            </a:r>
          </a:p>
          <a:p>
            <a:pPr lvl="2"/>
            <a:r>
              <a:rPr lang="en-US" dirty="0" smtClean="0"/>
              <a:t>142 women elected (less than 1/4)</a:t>
            </a:r>
          </a:p>
          <a:p>
            <a:pPr lvl="2"/>
            <a:r>
              <a:rPr lang="en-US" dirty="0" smtClean="0"/>
              <a:t>4 female ministers in the cabinet</a:t>
            </a:r>
            <a:endParaRPr lang="en-US" dirty="0"/>
          </a:p>
        </p:txBody>
      </p:sp>
    </p:spTree>
    <p:extLst>
      <p:ext uri="{BB962C8B-B14F-4D97-AF65-F5344CB8AC3E}">
        <p14:creationId xmlns:p14="http://schemas.microsoft.com/office/powerpoint/2010/main" val="26380194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3" name="Content Placeholder 2"/>
          <p:cNvSpPr>
            <a:spLocks noGrp="1"/>
          </p:cNvSpPr>
          <p:nvPr>
            <p:ph idx="1"/>
          </p:nvPr>
        </p:nvSpPr>
        <p:spPr/>
        <p:txBody>
          <a:bodyPr/>
          <a:lstStyle/>
          <a:p>
            <a:r>
              <a:rPr lang="en-US" dirty="0" smtClean="0"/>
              <a:t>Median voter left school by the age of 17</a:t>
            </a:r>
          </a:p>
          <a:p>
            <a:r>
              <a:rPr lang="en-US" dirty="0" smtClean="0"/>
              <a:t>2/5 of all Britons attend college, but they are not strong research universities.</a:t>
            </a:r>
          </a:p>
          <a:p>
            <a:r>
              <a:rPr lang="en-US" dirty="0" smtClean="0"/>
              <a:t>Education does not really indicate party affiliation, as voters with a degree divide their votes across the 3 parties.</a:t>
            </a:r>
          </a:p>
          <a:p>
            <a:pPr lvl="1"/>
            <a:r>
              <a:rPr lang="en-US" dirty="0" smtClean="0"/>
              <a:t>Biggest divider from education is in terms of who participates.</a:t>
            </a:r>
          </a:p>
          <a:p>
            <a:pPr lvl="2"/>
            <a:r>
              <a:rPr lang="en-US" dirty="0" smtClean="0"/>
              <a:t>More education = higher of climbing of the political ladder</a:t>
            </a:r>
          </a:p>
          <a:p>
            <a:pPr lvl="2"/>
            <a:r>
              <a:rPr lang="en-US" dirty="0" smtClean="0"/>
              <a:t>Maybe slowly tending to becoming a meritocracy.</a:t>
            </a:r>
            <a:endParaRPr lang="en-US" dirty="0"/>
          </a:p>
        </p:txBody>
      </p:sp>
    </p:spTree>
    <p:extLst>
      <p:ext uri="{BB962C8B-B14F-4D97-AF65-F5344CB8AC3E}">
        <p14:creationId xmlns:p14="http://schemas.microsoft.com/office/powerpoint/2010/main" val="34236471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a:t>
            </a:r>
            <a:endParaRPr lang="en-US" dirty="0"/>
          </a:p>
        </p:txBody>
      </p:sp>
      <p:sp>
        <p:nvSpPr>
          <p:cNvPr id="3" name="Content Placeholder 2"/>
          <p:cNvSpPr>
            <a:spLocks noGrp="1"/>
          </p:cNvSpPr>
          <p:nvPr>
            <p:ph idx="1"/>
          </p:nvPr>
        </p:nvSpPr>
        <p:spPr/>
        <p:txBody>
          <a:bodyPr/>
          <a:lstStyle/>
          <a:p>
            <a:r>
              <a:rPr lang="en-US" dirty="0" smtClean="0"/>
              <a:t>Conservative: Middle-Class</a:t>
            </a:r>
          </a:p>
          <a:p>
            <a:r>
              <a:rPr lang="en-US" dirty="0" err="1" smtClean="0"/>
              <a:t>Labour</a:t>
            </a:r>
            <a:r>
              <a:rPr lang="en-US" dirty="0" smtClean="0"/>
              <a:t>: Working Class </a:t>
            </a:r>
          </a:p>
          <a:p>
            <a:r>
              <a:rPr lang="en-US" dirty="0" smtClean="0"/>
              <a:t>Class is the most important division in the UK</a:t>
            </a:r>
          </a:p>
          <a:p>
            <a:pPr lvl="1"/>
            <a:r>
              <a:rPr lang="en-US" dirty="0" smtClean="0"/>
              <a:t>Manual </a:t>
            </a:r>
            <a:r>
              <a:rPr lang="en-US" dirty="0" err="1" smtClean="0"/>
              <a:t>vs</a:t>
            </a:r>
            <a:r>
              <a:rPr lang="en-US" dirty="0" smtClean="0"/>
              <a:t> </a:t>
            </a:r>
            <a:r>
              <a:rPr lang="en-US" dirty="0" err="1" smtClean="0"/>
              <a:t>Nonmanual</a:t>
            </a:r>
            <a:r>
              <a:rPr lang="en-US" dirty="0" smtClean="0"/>
              <a:t> workers</a:t>
            </a:r>
          </a:p>
          <a:p>
            <a:pPr lvl="1"/>
            <a:r>
              <a:rPr lang="en-US" dirty="0" smtClean="0"/>
              <a:t>Technical jobs are in the “middle class”</a:t>
            </a:r>
          </a:p>
          <a:p>
            <a:r>
              <a:rPr lang="en-US" dirty="0" smtClean="0"/>
              <a:t>The bonds of class to party is slowly becoming irrelevant.</a:t>
            </a:r>
          </a:p>
          <a:p>
            <a:endParaRPr lang="en-US" dirty="0"/>
          </a:p>
        </p:txBody>
      </p:sp>
    </p:spTree>
    <p:extLst>
      <p:ext uri="{BB962C8B-B14F-4D97-AF65-F5344CB8AC3E}">
        <p14:creationId xmlns:p14="http://schemas.microsoft.com/office/powerpoint/2010/main" val="2655256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a:t>
            </a:r>
            <a:endParaRPr lang="en-US" dirty="0"/>
          </a:p>
        </p:txBody>
      </p:sp>
      <p:sp>
        <p:nvSpPr>
          <p:cNvPr id="3" name="Content Placeholder 2"/>
          <p:cNvSpPr>
            <a:spLocks noGrp="1"/>
          </p:cNvSpPr>
          <p:nvPr>
            <p:ph idx="1"/>
          </p:nvPr>
        </p:nvSpPr>
        <p:spPr/>
        <p:txBody>
          <a:bodyPr/>
          <a:lstStyle/>
          <a:p>
            <a:r>
              <a:rPr lang="en-US" dirty="0" smtClean="0"/>
              <a:t>Most people focus on the internet for their information.</a:t>
            </a:r>
          </a:p>
          <a:p>
            <a:r>
              <a:rPr lang="en-US" dirty="0" smtClean="0"/>
              <a:t>There are 6 “credible” newspapers</a:t>
            </a:r>
          </a:p>
          <a:p>
            <a:pPr lvl="1"/>
            <a:r>
              <a:rPr lang="en-US" dirty="0" smtClean="0"/>
              <a:t>Times, Guardian, Daily Telegraph, Independent, Financial Times.</a:t>
            </a:r>
          </a:p>
          <a:p>
            <a:pPr lvl="1"/>
            <a:r>
              <a:rPr lang="en-US" dirty="0" smtClean="0"/>
              <a:t>Some say these are more credible or intellectual than American newspapers.</a:t>
            </a:r>
          </a:p>
          <a:p>
            <a:r>
              <a:rPr lang="en-US" dirty="0" smtClean="0"/>
              <a:t>Television</a:t>
            </a:r>
          </a:p>
          <a:p>
            <a:pPr lvl="1"/>
            <a:r>
              <a:rPr lang="en-US" dirty="0" smtClean="0"/>
              <a:t>Many MP’s say the media pushes political cynicism</a:t>
            </a:r>
          </a:p>
          <a:p>
            <a:pPr lvl="1"/>
            <a:r>
              <a:rPr lang="en-US" dirty="0" smtClean="0"/>
              <a:t>It is the primary source of political news</a:t>
            </a:r>
          </a:p>
          <a:p>
            <a:pPr lvl="1"/>
            <a:r>
              <a:rPr lang="en-US" dirty="0" smtClean="0"/>
              <a:t>There is a ban on TV/Radio political ads sold to politicians, ads, or parties.</a:t>
            </a:r>
          </a:p>
          <a:p>
            <a:pPr lvl="1"/>
            <a:endParaRPr lang="en-US" dirty="0"/>
          </a:p>
        </p:txBody>
      </p:sp>
    </p:spTree>
    <p:extLst>
      <p:ext uri="{BB962C8B-B14F-4D97-AF65-F5344CB8AC3E}">
        <p14:creationId xmlns:p14="http://schemas.microsoft.com/office/powerpoint/2010/main" val="16591930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Participation</a:t>
            </a:r>
            <a:endParaRPr lang="en-US"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643" t="-12444" b="10772"/>
          <a:stretch/>
        </p:blipFill>
        <p:spPr bwMode="auto">
          <a:xfrm>
            <a:off x="813434" y="274638"/>
            <a:ext cx="7644766" cy="6731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8559527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 Reading tonight 185-190</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377769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err="1" smtClean="0"/>
              <a:t>uk</a:t>
            </a:r>
            <a:r>
              <a:rPr lang="en-US" dirty="0" smtClean="0"/>
              <a:t> group will cover 181-185, please add their content </a:t>
            </a:r>
            <a:r>
              <a:rPr lang="en-US" smtClean="0"/>
              <a:t>to your notes</a:t>
            </a:r>
            <a:endParaRPr lang="en-US"/>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1580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gre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4800600" cy="5676900"/>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UK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450" y="838200"/>
            <a:ext cx="4654550" cy="5610225"/>
          </a:xfrm>
          <a:prstGeom prst="rect">
            <a:avLst/>
          </a:prstGeom>
          <a:noFill/>
          <a:extLst>
            <a:ext uri="{909E8E84-426E-40dd-AFC4-6F175D3DCCD1}">
              <a14:hiddenFill xmlns:a14="http://schemas.microsoft.com/office/drawing/2010/main">
                <a:solidFill>
                  <a:srgbClr val="FFFFFF"/>
                </a:solidFill>
              </a14:hiddenFill>
            </a:ext>
          </a:extLst>
        </p:spPr>
      </p:pic>
      <p:sp>
        <p:nvSpPr>
          <p:cNvPr id="16388" name="Text Box 4"/>
          <p:cNvSpPr txBox="1">
            <a:spLocks noChangeArrowheads="1"/>
          </p:cNvSpPr>
          <p:nvPr/>
        </p:nvSpPr>
        <p:spPr bwMode="auto">
          <a:xfrm>
            <a:off x="228600" y="152400"/>
            <a:ext cx="8686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600" b="1"/>
              <a:t>United Kingdom of Great Britain and Northern Ireland</a:t>
            </a:r>
          </a:p>
        </p:txBody>
      </p:sp>
    </p:spTree>
    <p:extLst>
      <p:ext uri="{BB962C8B-B14F-4D97-AF65-F5344CB8AC3E}">
        <p14:creationId xmlns:p14="http://schemas.microsoft.com/office/powerpoint/2010/main" val="35824560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1020762"/>
          </a:xfrm>
        </p:spPr>
        <p:txBody>
          <a:bodyPr/>
          <a:lstStyle/>
          <a:p>
            <a:r>
              <a:rPr lang="en-US"/>
              <a:t>Geography</a:t>
            </a:r>
          </a:p>
        </p:txBody>
      </p:sp>
      <p:sp>
        <p:nvSpPr>
          <p:cNvPr id="3075" name="Rectangle 3"/>
          <p:cNvSpPr>
            <a:spLocks noGrp="1" noChangeArrowheads="1"/>
          </p:cNvSpPr>
          <p:nvPr>
            <p:ph type="body" idx="1"/>
          </p:nvPr>
        </p:nvSpPr>
        <p:spPr>
          <a:xfrm>
            <a:off x="457200" y="1600200"/>
            <a:ext cx="8229600" cy="4953000"/>
          </a:xfrm>
        </p:spPr>
        <p:txBody>
          <a:bodyPr/>
          <a:lstStyle/>
          <a:p>
            <a:pPr>
              <a:spcBef>
                <a:spcPts val="400"/>
              </a:spcBef>
            </a:pPr>
            <a:r>
              <a:rPr lang="en-US"/>
              <a:t>Great Britain includes  England, Wales, and Scotland</a:t>
            </a:r>
          </a:p>
          <a:p>
            <a:pPr>
              <a:spcBef>
                <a:spcPts val="400"/>
              </a:spcBef>
            </a:pPr>
            <a:r>
              <a:rPr lang="en-US"/>
              <a:t>Second largest island includes Northern Ireland and the independent Republic of Ireland.</a:t>
            </a:r>
          </a:p>
          <a:p>
            <a:pPr>
              <a:spcBef>
                <a:spcPts val="400"/>
              </a:spcBef>
            </a:pPr>
            <a:r>
              <a:rPr lang="en-US"/>
              <a:t>Offshore island adjacent to Europe</a:t>
            </a:r>
          </a:p>
          <a:p>
            <a:pPr lvl="1">
              <a:spcBef>
                <a:spcPts val="400"/>
              </a:spcBef>
            </a:pPr>
            <a:r>
              <a:rPr lang="en-US"/>
              <a:t>Creates feeling that Britons are separate from but a part of Europe</a:t>
            </a:r>
          </a:p>
          <a:p>
            <a:pPr lvl="1">
              <a:spcBef>
                <a:spcPts val="400"/>
              </a:spcBef>
            </a:pPr>
            <a:r>
              <a:rPr lang="en-US"/>
              <a:t>Complicates relations with European Union – Why?</a:t>
            </a:r>
          </a:p>
        </p:txBody>
      </p:sp>
    </p:spTree>
    <p:extLst>
      <p:ext uri="{BB962C8B-B14F-4D97-AF65-F5344CB8AC3E}">
        <p14:creationId xmlns:p14="http://schemas.microsoft.com/office/powerpoint/2010/main" val="10116528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ChangeArrowheads="1"/>
          </p:cNvSpPr>
          <p:nvPr/>
        </p:nvSpPr>
        <p:spPr bwMode="auto">
          <a:xfrm>
            <a:off x="685800" y="990600"/>
            <a:ext cx="7772400" cy="228600"/>
          </a:xfrm>
          <a:prstGeom prst="rect">
            <a:avLst/>
          </a:prstGeom>
          <a:solidFill>
            <a:srgbClr val="6A7CAE"/>
          </a:solidFill>
          <a:ln w="9525">
            <a:solidFill>
              <a:schemeClr val="tx1"/>
            </a:solidFill>
            <a:miter lim="800000"/>
            <a:headEnd/>
            <a:tailEnd/>
          </a:ln>
        </p:spPr>
        <p:txBody>
          <a:bodyPr wrap="none" anchor="ctr"/>
          <a:lstStyle/>
          <a:p>
            <a:pPr eaLnBrk="0" hangingPunct="0"/>
            <a:endParaRPr lang="en-US" sz="2400">
              <a:cs typeface="ＭＳ Ｐゴシック" charset="0"/>
            </a:endParaRPr>
          </a:p>
        </p:txBody>
      </p:sp>
      <p:sp>
        <p:nvSpPr>
          <p:cNvPr id="56327" name="Rectangle 7"/>
          <p:cNvSpPr>
            <a:spLocks noGrp="1" noChangeArrowheads="1"/>
          </p:cNvSpPr>
          <p:nvPr>
            <p:ph type="title" idx="4294967295"/>
          </p:nvPr>
        </p:nvSpPr>
        <p:spPr>
          <a:xfrm>
            <a:off x="685800" y="152400"/>
            <a:ext cx="7772400" cy="1143000"/>
          </a:xfrm>
        </p:spPr>
        <p:txBody>
          <a:bodyPr/>
          <a:lstStyle/>
          <a:p>
            <a:r>
              <a:rPr lang="en-US"/>
              <a:t>Country Bio: United Kingdom</a:t>
            </a:r>
          </a:p>
        </p:txBody>
      </p:sp>
      <p:pic>
        <p:nvPicPr>
          <p:cNvPr id="53252"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1905000"/>
            <a:ext cx="90741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861457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Policy Challenges, Political Environment, </a:t>
            </a:r>
            <a:endParaRPr lang="en-US" dirty="0"/>
          </a:p>
        </p:txBody>
      </p:sp>
      <p:sp>
        <p:nvSpPr>
          <p:cNvPr id="3" name="Text Placeholder 2"/>
          <p:cNvSpPr>
            <a:spLocks noGrp="1"/>
          </p:cNvSpPr>
          <p:nvPr>
            <p:ph type="body" idx="1"/>
          </p:nvPr>
        </p:nvSpPr>
        <p:spPr/>
        <p:txBody>
          <a:bodyPr/>
          <a:lstStyle/>
          <a:p>
            <a:r>
              <a:rPr lang="en-US" dirty="0" smtClean="0"/>
              <a:t>Section 1</a:t>
            </a:r>
            <a:endParaRPr lang="en-US" dirty="0"/>
          </a:p>
        </p:txBody>
      </p:sp>
    </p:spTree>
    <p:extLst>
      <p:ext uri="{BB962C8B-B14F-4D97-AF65-F5344CB8AC3E}">
        <p14:creationId xmlns:p14="http://schemas.microsoft.com/office/powerpoint/2010/main" val="1748931405"/>
      </p:ext>
    </p:extLst>
  </p:cSld>
  <p:clrMapOvr>
    <a:masterClrMapping/>
  </p:clrMapOvr>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Urban Pop.thmx</Template>
  <TotalTime>228</TotalTime>
  <Words>2561</Words>
  <Application>Microsoft Macintosh PowerPoint</Application>
  <PresentationFormat>On-screen Show (4:3)</PresentationFormat>
  <Paragraphs>302</Paragraphs>
  <Slides>57</Slides>
  <Notes>2</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Urban Pop</vt:lpstr>
      <vt:lpstr>The Politics of great Britain</vt:lpstr>
      <vt:lpstr>Objectives throughout chapter 8</vt:lpstr>
      <vt:lpstr>PowerPoint Presentation</vt:lpstr>
      <vt:lpstr>PowerPoint Presentation</vt:lpstr>
      <vt:lpstr>PowerPoint Presentation</vt:lpstr>
      <vt:lpstr>PowerPoint Presentation</vt:lpstr>
      <vt:lpstr>Geography</vt:lpstr>
      <vt:lpstr>Country Bio: United Kingdom</vt:lpstr>
      <vt:lpstr>History, Policy Challenges, Political Environment, </vt:lpstr>
      <vt:lpstr>Evolutionary vs. Revolutionary democracy</vt:lpstr>
      <vt:lpstr>PowerPoint Presentation</vt:lpstr>
      <vt:lpstr>Time Line of Political Development</vt:lpstr>
      <vt:lpstr>Evolutions in the British system</vt:lpstr>
      <vt:lpstr>The Development of Parliament (1066)</vt:lpstr>
      <vt:lpstr>The History of parliament</vt:lpstr>
      <vt:lpstr>Structure of Parliament and House of lords</vt:lpstr>
      <vt:lpstr>The House of Commons</vt:lpstr>
      <vt:lpstr>The Magna Carta (1215)</vt:lpstr>
      <vt:lpstr>English Bill of Rights (1689)</vt:lpstr>
      <vt:lpstr>Policy Challenges—2010 Elections</vt:lpstr>
      <vt:lpstr>More Contemporary issues</vt:lpstr>
      <vt:lpstr>One Crown—Five Nations</vt:lpstr>
      <vt:lpstr>Northern ireland……</vt:lpstr>
      <vt:lpstr>PowerPoint Presentation</vt:lpstr>
      <vt:lpstr>Read p. 154-155 and 160-162 (to the structure of government)</vt:lpstr>
      <vt:lpstr>Governmental Structure, What the PM Says/does, The Cabinet, </vt:lpstr>
      <vt:lpstr>Semantically Discussing the government</vt:lpstr>
      <vt:lpstr>Whitehall</vt:lpstr>
      <vt:lpstr>Downing Street </vt:lpstr>
      <vt:lpstr>Parlaiment</vt:lpstr>
      <vt:lpstr>Westminster</vt:lpstr>
      <vt:lpstr>PowerPoint Presentation</vt:lpstr>
      <vt:lpstr>Lack of a written constitution</vt:lpstr>
      <vt:lpstr>A Lack of Checks and Balances</vt:lpstr>
      <vt:lpstr>What the Prime Minister Says and Does</vt:lpstr>
      <vt:lpstr>Winning elections</vt:lpstr>
      <vt:lpstr>Campaigning through the media</vt:lpstr>
      <vt:lpstr>Patronage</vt:lpstr>
      <vt:lpstr>Parliamentary performance</vt:lpstr>
      <vt:lpstr>Making and Balancing Policies</vt:lpstr>
      <vt:lpstr>The deputy in a coalition</vt:lpstr>
      <vt:lpstr>The Cabinet </vt:lpstr>
      <vt:lpstr>Cabinet Posts</vt:lpstr>
      <vt:lpstr>Read 168-172</vt:lpstr>
      <vt:lpstr>Theories of Governance, Political Legitimacy, Political Socialization, Interest Groups and Parties</vt:lpstr>
      <vt:lpstr>Political Culture</vt:lpstr>
      <vt:lpstr>Theories of Governance</vt:lpstr>
      <vt:lpstr>Government Legitimacy</vt:lpstr>
      <vt:lpstr>Dissatisfaction</vt:lpstr>
      <vt:lpstr>Political Socialization</vt:lpstr>
      <vt:lpstr>Family and Gender</vt:lpstr>
      <vt:lpstr>Education</vt:lpstr>
      <vt:lpstr>Class</vt:lpstr>
      <vt:lpstr>Media</vt:lpstr>
      <vt:lpstr>Political Participation</vt:lpstr>
      <vt:lpstr>For Reading tonight 185-190</vt:lpstr>
      <vt:lpstr>The uk group will cover 181-185, please add their content to your notes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Politics of great Britain</dc:title>
  <dc:creator>Dustin Rimmey</dc:creator>
  <cp:lastModifiedBy>Dustin Rimmey</cp:lastModifiedBy>
  <cp:revision>25</cp:revision>
  <dcterms:created xsi:type="dcterms:W3CDTF">2012-03-25T01:05:19Z</dcterms:created>
  <dcterms:modified xsi:type="dcterms:W3CDTF">2012-03-28T16:01:31Z</dcterms:modified>
</cp:coreProperties>
</file>