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59" r:id="rId23"/>
    <p:sldId id="260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61" r:id="rId43"/>
    <p:sldId id="262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2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1AD1F-1CE4-3240-92A1-33A056CF1E78}" type="datetimeFigureOut">
              <a:rPr lang="en-US" smtClean="0"/>
              <a:t>4/12/12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ED58-6F5F-1648-B388-B015C6CF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F4CD50-AB44-D64D-B78D-E4F13D71E6F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76C04A-AE2B-D64A-86E8-ECC7EDA93DC3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6DFF57-009B-FA43-9F2B-DD3DFE0D9CFC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DA49F2-14D4-854F-AF11-A2EEA8F466D9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E8F78D-2F19-8143-A38F-FE0704B73A5A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26EA82-0A36-6344-9527-850BC650CB04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126F20-A3AF-C543-AA50-39ADF52C1AB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1A1EBB-2F2D-574F-803B-B8ABE356E7F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26B9DF-EC94-6D40-9DA8-7A903B205827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353FEE-411E-D34A-9DCF-AB52A878FEE9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CA35CB-DBCB-C542-8A99-481C1A9273A7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8727E6-84EC-D644-B064-01AC62EE3C97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5F14C1-C4BE-6E46-A369-F1471D2218CB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v=F01eO2GTbQg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Politics in Mexico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3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Markets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labor statutes are required</a:t>
            </a:r>
          </a:p>
          <a:p>
            <a:r>
              <a:rPr lang="en-US" dirty="0" smtClean="0"/>
              <a:t>Must renovate the energy sector (more spending or private investments)</a:t>
            </a:r>
          </a:p>
          <a:p>
            <a:r>
              <a:rPr lang="en-US" dirty="0" smtClean="0"/>
              <a:t>Need pension to brace for an aging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1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on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2006, this is the biggest public issue</a:t>
            </a:r>
          </a:p>
          <a:p>
            <a:r>
              <a:rPr lang="en-US" dirty="0" smtClean="0"/>
              <a:t>2010 elections were tainted with sabotage by drug lords (intimidation and </a:t>
            </a:r>
            <a:r>
              <a:rPr lang="en-US" dirty="0" err="1" smtClean="0"/>
              <a:t>assasination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July 2010, many “corrupt” candidates and current politicians were ousted by the voters.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9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9" y="889824"/>
            <a:ext cx="7716837" cy="1447800"/>
          </a:xfrm>
        </p:spPr>
        <p:txBody>
          <a:bodyPr/>
          <a:lstStyle/>
          <a:p>
            <a:r>
              <a:rPr lang="en-US" dirty="0" smtClean="0"/>
              <a:t>Colonialism and Church-State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9" y="2225525"/>
            <a:ext cx="7716838" cy="3845858"/>
          </a:xfrm>
        </p:spPr>
        <p:txBody>
          <a:bodyPr>
            <a:noAutofit/>
          </a:bodyPr>
          <a:lstStyle/>
          <a:p>
            <a:r>
              <a:rPr lang="en-US" sz="2000" dirty="0" smtClean="0"/>
              <a:t>Attrition, intermarriage, and cultural penetration of native regions have reduced “indigenous” Mexican populations to a mere 7.5% of the population</a:t>
            </a:r>
          </a:p>
          <a:p>
            <a:pPr lvl="1"/>
            <a:r>
              <a:rPr lang="en-US" sz="1800" dirty="0" smtClean="0"/>
              <a:t>Most of this population is in the southeast and center, in rural, economically depressed or non-developed areas.</a:t>
            </a:r>
          </a:p>
          <a:p>
            <a:r>
              <a:rPr lang="en-US" sz="2000" dirty="0" smtClean="0"/>
              <a:t>The Catholic church had a hand in Mexican politics until the 1917 constitution established a separation of church and state.</a:t>
            </a:r>
          </a:p>
          <a:p>
            <a:pPr lvl="1"/>
            <a:r>
              <a:rPr lang="en-US" sz="1800" dirty="0" smtClean="0"/>
              <a:t>They also nationalized church property to reduce church power</a:t>
            </a:r>
          </a:p>
          <a:p>
            <a:pPr lvl="1"/>
            <a:r>
              <a:rPr lang="en-US" sz="1800" dirty="0" smtClean="0"/>
              <a:t>The church and state have ignored many of their anti-clerical provisions in the constitution, and have found a peaceful co-existence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9814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Begins in 1910</a:t>
            </a:r>
          </a:p>
          <a:p>
            <a:pPr lvl="1"/>
            <a:r>
              <a:rPr lang="en-US" dirty="0" smtClean="0"/>
              <a:t>Francisco I. Madero—close ties with current dictator (Diaz) wanted to reform the role of the middle class and not capitalists.</a:t>
            </a:r>
          </a:p>
          <a:p>
            <a:pPr lvl="1"/>
            <a:r>
              <a:rPr lang="en-US" dirty="0" err="1" smtClean="0"/>
              <a:t>Emiliano</a:t>
            </a:r>
            <a:r>
              <a:rPr lang="en-US" dirty="0" smtClean="0"/>
              <a:t> Zapata—brought together the peasants in Morelos, and started taking back lost land.</a:t>
            </a:r>
          </a:p>
          <a:p>
            <a:pPr lvl="1"/>
            <a:r>
              <a:rPr lang="en-US" dirty="0" err="1" smtClean="0"/>
              <a:t>Pancho</a:t>
            </a:r>
            <a:r>
              <a:rPr lang="en-US" dirty="0" smtClean="0"/>
              <a:t> Villa—in the north, focused on jobless workers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These three men made Diaz’s political order </a:t>
            </a:r>
            <a:r>
              <a:rPr lang="en-US" dirty="0" err="1" smtClean="0"/>
              <a:t>disintigrate</a:t>
            </a:r>
            <a:r>
              <a:rPr lang="en-US" dirty="0" smtClean="0"/>
              <a:t> into </a:t>
            </a:r>
            <a:r>
              <a:rPr lang="en-US" dirty="0" err="1" smtClean="0"/>
              <a:t>warlordism</a:t>
            </a:r>
            <a:endParaRPr lang="en-US" dirty="0" smtClean="0"/>
          </a:p>
          <a:p>
            <a:pPr lvl="1"/>
            <a:r>
              <a:rPr lang="en-US" dirty="0" smtClean="0"/>
              <a:t>Gangs were run by caudillos (political-military strongmen)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its 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During the 1920’s the caudillos were undermined by using caciques</a:t>
            </a:r>
          </a:p>
          <a:p>
            <a:pPr lvl="1"/>
            <a:r>
              <a:rPr lang="en-US" dirty="0" smtClean="0"/>
              <a:t>Local political bosses that controlled the population and instituted centralized government policy</a:t>
            </a:r>
          </a:p>
          <a:p>
            <a:r>
              <a:rPr lang="en-US" dirty="0" smtClean="0"/>
              <a:t>Many revolutionary leaders were assassinated</a:t>
            </a:r>
          </a:p>
          <a:p>
            <a:r>
              <a:rPr lang="en-US" dirty="0" smtClean="0"/>
              <a:t>Much of the rural aristocracy had been weakened </a:t>
            </a:r>
            <a:r>
              <a:rPr lang="en-US" dirty="0" err="1" smtClean="0"/>
              <a:t>byt</a:t>
            </a:r>
            <a:r>
              <a:rPr lang="en-US" dirty="0" smtClean="0"/>
              <a:t> not eliminated.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4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9" y="929817"/>
            <a:ext cx="7716837" cy="1447800"/>
          </a:xfrm>
        </p:spPr>
        <p:txBody>
          <a:bodyPr/>
          <a:lstStyle/>
          <a:p>
            <a:r>
              <a:rPr lang="en-US" dirty="0" smtClean="0"/>
              <a:t>The Cardenas Upheaval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377617"/>
            <a:ext cx="7716838" cy="40231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Lorenzo Cardenas is elected from 1934-1940</a:t>
            </a:r>
          </a:p>
          <a:p>
            <a:pPr lvl="1"/>
            <a:r>
              <a:rPr lang="en-US" dirty="0" smtClean="0"/>
              <a:t>Successfully gives a voice to urban workers and peasants for land claims and minimum wages</a:t>
            </a:r>
          </a:p>
          <a:p>
            <a:pPr lvl="2"/>
            <a:r>
              <a:rPr lang="en-US" dirty="0" smtClean="0"/>
              <a:t>They did so through strikes, and Cardenas supported it, so we saw a record number of strikes</a:t>
            </a:r>
          </a:p>
          <a:p>
            <a:pPr lvl="3"/>
            <a:r>
              <a:rPr lang="en-US" dirty="0" smtClean="0"/>
              <a:t>Many disputes were settled, but  he started to break away fro the hacienda system and empower more peasant farmers.</a:t>
            </a:r>
          </a:p>
          <a:p>
            <a:pPr lvl="3"/>
            <a:r>
              <a:rPr lang="en-US" dirty="0" smtClean="0"/>
              <a:t>Nationalized oil companies (that were owned/operated by the UK or US)</a:t>
            </a:r>
          </a:p>
          <a:p>
            <a:pPr marL="914400" lvl="3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3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 Cardenas!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High point was 1938---More social progress than any point in history</a:t>
            </a:r>
          </a:p>
          <a:p>
            <a:pPr lvl="1"/>
            <a:r>
              <a:rPr lang="en-US" dirty="0" smtClean="0"/>
              <a:t>Workers organizations began to wither after victories</a:t>
            </a:r>
          </a:p>
          <a:p>
            <a:pPr lvl="1"/>
            <a:r>
              <a:rPr lang="en-US" dirty="0" smtClean="0"/>
              <a:t>As Mexico industrialized, land was reincorporated and many lost land</a:t>
            </a:r>
          </a:p>
          <a:p>
            <a:r>
              <a:rPr lang="en-US" dirty="0" smtClean="0"/>
              <a:t>Reforming the government</a:t>
            </a:r>
          </a:p>
          <a:p>
            <a:pPr lvl="1"/>
            <a:r>
              <a:rPr lang="en-US" dirty="0" smtClean="0"/>
              <a:t>Gave more power to the presidency</a:t>
            </a:r>
          </a:p>
          <a:p>
            <a:pPr lvl="2"/>
            <a:r>
              <a:rPr lang="en-US" dirty="0" smtClean="0"/>
              <a:t>Most powerful in a 6 year term without reelection</a:t>
            </a:r>
          </a:p>
          <a:p>
            <a:pPr lvl="1"/>
            <a:r>
              <a:rPr lang="en-US" dirty="0" smtClean="0"/>
              <a:t>Military force became a pillar of government power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91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8675"/>
            <a:ext cx="8877300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19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507" y="7239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The Era of Hegemonic Party Rule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17280"/>
            <a:ext cx="8001000" cy="4953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Cardenas political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Remarkably durable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PRI became the world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’</a:t>
            </a:r>
            <a:r>
              <a:rPr lang="en-US" sz="2400" dirty="0">
                <a:latin typeface="Tahoma" charset="0"/>
                <a:ea typeface="ＭＳ Ｐゴシック" charset="0"/>
              </a:rPr>
              <a:t>s longest continuously ruling party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1970s concerns arose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President </a:t>
            </a:r>
            <a:r>
              <a:rPr lang="en-US" sz="2400" dirty="0" err="1">
                <a:latin typeface="Tahoma" charset="0"/>
                <a:ea typeface="ＭＳ Ｐゴシック" charset="0"/>
              </a:rPr>
              <a:t>Ordaz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dirty war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Execution of 700 alleged enemies of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Discovery of oil, natural gas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Economic crisis in 1980s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Carlos Salinas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Chiapas rebellion, </a:t>
            </a:r>
            <a:r>
              <a:rPr lang="en-US" sz="2400" dirty="0" err="1">
                <a:latin typeface="Tahoma" charset="0"/>
                <a:ea typeface="ＭＳ Ｐゴシック" charset="0"/>
              </a:rPr>
              <a:t>Colosio</a:t>
            </a:r>
            <a:r>
              <a:rPr lang="en-US" sz="2400" dirty="0">
                <a:latin typeface="Tahoma" charset="0"/>
                <a:ea typeface="ＭＳ Ｐゴシック" charset="0"/>
              </a:rPr>
              <a:t> assassination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1994 Zedillo, PRI retained control </a:t>
            </a:r>
          </a:p>
        </p:txBody>
      </p:sp>
    </p:spTree>
    <p:extLst>
      <p:ext uri="{BB962C8B-B14F-4D97-AF65-F5344CB8AC3E}">
        <p14:creationId xmlns:p14="http://schemas.microsoft.com/office/powerpoint/2010/main" val="137649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Policy Challenges  And Historical Perspectives,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29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3120" y="1371600"/>
            <a:ext cx="7716837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The End of PRI Dominance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1994 election, economic troubles returned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Capital flight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Deep recession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Ex-President Salinas publicly criticized Zedillo/cabinet, went into </a:t>
            </a:r>
            <a:r>
              <a:rPr lang="en-US" sz="2400" dirty="0" err="1">
                <a:latin typeface="Tahoma" charset="0"/>
                <a:ea typeface="ＭＳ Ｐゴシック" charset="0"/>
              </a:rPr>
              <a:t>defacto</a:t>
            </a:r>
            <a:r>
              <a:rPr lang="en-US" sz="2400" dirty="0">
                <a:latin typeface="Tahoma" charset="0"/>
                <a:ea typeface="ＭＳ Ｐゴシック" charset="0"/>
              </a:rPr>
              <a:t> exile in Ireland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Zedillo made Salinas scapegoat for crisis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PRI appeared to be in state of decomposition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Defeat of its presidential candidate in 2000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Third place finish in presidential election in 2006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Retreated to regional strongholds, status as national party in jeopardy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1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04313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29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 and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0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448-451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reading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53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Mexico’s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Since the 50’s they have been depicted as an one part state evolving towards “true” democracy (American Style)</a:t>
            </a:r>
          </a:p>
          <a:p>
            <a:pPr lvl="1"/>
            <a:r>
              <a:rPr lang="en-US" dirty="0" smtClean="0"/>
              <a:t>Become labeled as “authoritarian” during the dirty war</a:t>
            </a:r>
          </a:p>
          <a:p>
            <a:pPr lvl="1"/>
            <a:r>
              <a:rPr lang="en-US" dirty="0" smtClean="0"/>
              <a:t>Sometimes they are labeled as: “selective democracy,” “hardline democracy,” or “</a:t>
            </a:r>
            <a:r>
              <a:rPr lang="en-US" dirty="0" err="1" smtClean="0"/>
              <a:t>democradura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Slowly becoming not considered “one party authoritarian” since they are having more competitive 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47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Becoming more democratic since 2000:</a:t>
            </a:r>
          </a:p>
          <a:p>
            <a:pPr lvl="1"/>
            <a:r>
              <a:rPr lang="en-US" dirty="0" smtClean="0"/>
              <a:t>Low tolerance of electoral fraud, repression of dissidents, heavy control of media.</a:t>
            </a:r>
          </a:p>
          <a:p>
            <a:pPr lvl="1"/>
            <a:r>
              <a:rPr lang="en-US" dirty="0" smtClean="0"/>
              <a:t>Higher scrutiny of the government institutions now than ever before.</a:t>
            </a:r>
          </a:p>
          <a:p>
            <a:pPr lvl="1"/>
            <a:r>
              <a:rPr lang="en-US" dirty="0" smtClean="0"/>
              <a:t>Since 1997, the legislature has been not held by a majority of either chamber.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34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242778" cy="685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15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title"/>
          </p:nvPr>
        </p:nvSpPr>
        <p:spPr>
          <a:xfrm>
            <a:off x="810044" y="129306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Political Structure and Institutions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2754667"/>
            <a:ext cx="8228012" cy="4838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</a:rPr>
              <a:t>Federalism: A Double-Edged Sword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Political centralism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31 states and Federal </a:t>
            </a:r>
            <a:r>
              <a:rPr lang="en-US" dirty="0" smtClean="0">
                <a:latin typeface="Tahoma" charset="0"/>
                <a:ea typeface="ＭＳ Ｐゴシック" charset="0"/>
              </a:rPr>
              <a:t>District (p. 441 compare to USA)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</a:rPr>
              <a:t>Each divided into </a:t>
            </a:r>
            <a:r>
              <a:rPr lang="en-US" sz="2800" dirty="0" err="1">
                <a:latin typeface="Tahoma" charset="0"/>
                <a:ea typeface="ＭＳ Ｐゴシック" charset="0"/>
              </a:rPr>
              <a:t>municipios</a:t>
            </a:r>
            <a:r>
              <a:rPr lang="en-US" sz="2800" dirty="0">
                <a:latin typeface="Tahoma" charset="0"/>
                <a:ea typeface="ＭＳ Ｐゴシック" charset="0"/>
              </a:rPr>
              <a:t> headed by mayor and council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Each layer of government successively </a:t>
            </a:r>
            <a:r>
              <a:rPr lang="en-US" dirty="0" smtClean="0">
                <a:latin typeface="Tahoma" charset="0"/>
                <a:ea typeface="ＭＳ Ｐゴシック" charset="0"/>
              </a:rPr>
              <a:t>weaker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4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Struggle Against Centrism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Has been held by the last 7 presidents.</a:t>
            </a:r>
          </a:p>
          <a:p>
            <a:pPr lvl="1"/>
            <a:r>
              <a:rPr lang="en-US" dirty="0" smtClean="0"/>
              <a:t>Only attempted to decentralize post 1984</a:t>
            </a:r>
          </a:p>
          <a:p>
            <a:pPr lvl="1"/>
            <a:r>
              <a:rPr lang="en-US" dirty="0" smtClean="0"/>
              <a:t>Some revenue sharing done to boost the local governments.</a:t>
            </a:r>
          </a:p>
          <a:p>
            <a:pPr lvl="1"/>
            <a:r>
              <a:rPr lang="en-US" dirty="0" smtClean="0"/>
              <a:t>Some successful devolution of education and healthcare to the states.</a:t>
            </a:r>
          </a:p>
          <a:p>
            <a:pPr lvl="1"/>
            <a:r>
              <a:rPr lang="en-US" dirty="0" err="1" smtClean="0"/>
              <a:t>Prez</a:t>
            </a:r>
            <a:r>
              <a:rPr lang="en-US" dirty="0" smtClean="0"/>
              <a:t>. </a:t>
            </a:r>
            <a:r>
              <a:rPr lang="en-US" dirty="0" err="1" smtClean="0"/>
              <a:t>Zedello</a:t>
            </a:r>
            <a:r>
              <a:rPr lang="en-US" dirty="0" smtClean="0"/>
              <a:t> wanted an agreement to create a legal framework for “Mexican Federalism”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04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Governors are the Enemy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control all of the state’s resources obtained from the federal government.</a:t>
            </a:r>
          </a:p>
          <a:p>
            <a:pPr lvl="1"/>
            <a:r>
              <a:rPr lang="en-US" dirty="0" smtClean="0"/>
              <a:t>All governors have resisted devolving their own power back to the </a:t>
            </a:r>
            <a:r>
              <a:rPr lang="en-US" dirty="0" err="1" smtClean="0"/>
              <a:t>municipo</a:t>
            </a:r>
            <a:r>
              <a:rPr lang="en-US" dirty="0" smtClean="0"/>
              <a:t> level.</a:t>
            </a:r>
          </a:p>
          <a:p>
            <a:pPr lvl="1"/>
            <a:r>
              <a:rPr lang="en-US" dirty="0" smtClean="0"/>
              <a:t>Will be many roadblocks to a US-style of federalism even if there is a pro-decentralization federalism.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8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435 (Political Culture) to 440 (Political Structure and Institutions)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reading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6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Democratic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They have not democratized at the same rate.</a:t>
            </a:r>
          </a:p>
          <a:p>
            <a:r>
              <a:rPr lang="en-US" dirty="0" smtClean="0"/>
              <a:t>There are several states still dominated by the PRI (Tabasco, Oaxaca, Puebla, Veracruz). </a:t>
            </a:r>
          </a:p>
          <a:p>
            <a:pPr lvl="1"/>
            <a:r>
              <a:rPr lang="en-US" dirty="0" smtClean="0"/>
              <a:t>Predominantly in rural areas.</a:t>
            </a:r>
          </a:p>
          <a:p>
            <a:r>
              <a:rPr lang="en-US" dirty="0" smtClean="0"/>
              <a:t>Puebla is a case study in PRI Power</a:t>
            </a:r>
          </a:p>
          <a:p>
            <a:pPr lvl="1"/>
            <a:r>
              <a:rPr lang="en-US" dirty="0" smtClean="0"/>
              <a:t>Manuel Bartlett (PRI Governor) passed a law to prevent revenue sharing with cities governed by the PAN.</a:t>
            </a:r>
          </a:p>
          <a:p>
            <a:pPr lvl="1"/>
            <a:r>
              <a:rPr lang="en-US" dirty="0" smtClean="0"/>
              <a:t>Has been copied by other several pro-PRI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2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Legislature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128 member Senate (upper house)</a:t>
            </a:r>
          </a:p>
          <a:p>
            <a:r>
              <a:rPr lang="en-US" dirty="0" smtClean="0"/>
              <a:t>500 member Chamber of Deputies (lower house)</a:t>
            </a:r>
          </a:p>
          <a:p>
            <a:r>
              <a:rPr lang="en-US" dirty="0" smtClean="0"/>
              <a:t>The electoral system is ridiculously complicated:</a:t>
            </a:r>
          </a:p>
          <a:p>
            <a:pPr lvl="1"/>
            <a:r>
              <a:rPr lang="en-US" dirty="0" smtClean="0"/>
              <a:t>Some use SMP</a:t>
            </a:r>
          </a:p>
          <a:p>
            <a:pPr lvl="1"/>
            <a:r>
              <a:rPr lang="en-US" dirty="0" smtClean="0"/>
              <a:t>Some use PR</a:t>
            </a:r>
          </a:p>
          <a:p>
            <a:pPr lvl="1"/>
            <a:r>
              <a:rPr lang="en-US" dirty="0" smtClean="0"/>
              <a:t>Some use PR from closed party lists (part of senate)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60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31 states, each party nominates 2 candidates.</a:t>
            </a:r>
          </a:p>
          <a:p>
            <a:pPr lvl="1"/>
            <a:r>
              <a:rPr lang="en-US" dirty="0" smtClean="0"/>
              <a:t>Party that wins plurality sends 2 candidates.</a:t>
            </a:r>
          </a:p>
          <a:p>
            <a:pPr lvl="1"/>
            <a:r>
              <a:rPr lang="en-US" dirty="0" smtClean="0"/>
              <a:t>Party in 2</a:t>
            </a:r>
            <a:r>
              <a:rPr lang="en-US" baseline="30000" dirty="0" smtClean="0"/>
              <a:t>nd</a:t>
            </a:r>
            <a:r>
              <a:rPr lang="en-US" dirty="0" smtClean="0"/>
              <a:t> sends their 1</a:t>
            </a:r>
            <a:r>
              <a:rPr lang="en-US" baseline="30000" dirty="0" smtClean="0"/>
              <a:t>st</a:t>
            </a:r>
            <a:r>
              <a:rPr lang="en-US" dirty="0" smtClean="0"/>
              <a:t> candidate on list to senate.</a:t>
            </a:r>
          </a:p>
          <a:p>
            <a:r>
              <a:rPr lang="en-US" dirty="0" smtClean="0"/>
              <a:t>32 senators picked from closed national lists in a PR style election. </a:t>
            </a:r>
          </a:p>
          <a:p>
            <a:pPr lvl="1"/>
            <a:r>
              <a:rPr lang="en-US" dirty="0" smtClean="0"/>
              <a:t>2% = at least a share of the seats</a:t>
            </a:r>
          </a:p>
          <a:p>
            <a:pPr lvl="1"/>
            <a:r>
              <a:rPr lang="en-US" dirty="0" smtClean="0"/>
              <a:t>Cannot control more than 2/3 of the Senate (unless you won every election)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29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of Deputies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300 Elected by SMP </a:t>
            </a:r>
          </a:p>
          <a:p>
            <a:r>
              <a:rPr lang="en-US" dirty="0" smtClean="0"/>
              <a:t>200 By PR in 5 regional list votes.</a:t>
            </a:r>
          </a:p>
          <a:p>
            <a:pPr lvl="1"/>
            <a:r>
              <a:rPr lang="en-US" dirty="0" smtClean="0"/>
              <a:t>Again, the 2% rule exists</a:t>
            </a:r>
          </a:p>
          <a:p>
            <a:r>
              <a:rPr lang="en-US" dirty="0" smtClean="0"/>
              <a:t>No party can have more than 300 seats (so less than 2/3 majority for reforms).</a:t>
            </a:r>
          </a:p>
          <a:p>
            <a:pPr lvl="1"/>
            <a:r>
              <a:rPr lang="en-US" dirty="0" smtClean="0"/>
              <a:t>Also cannot have more than 8% of its share from the national percentage.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99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Nightmare for </a:t>
            </a:r>
            <a:r>
              <a:rPr lang="en-US" dirty="0" err="1" smtClean="0"/>
              <a:t>Duverger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representation has lead to a 3 party system.</a:t>
            </a:r>
          </a:p>
          <a:p>
            <a:pPr lvl="1"/>
            <a:r>
              <a:rPr lang="en-US" dirty="0" smtClean="0"/>
              <a:t>Most regions have 2 party system, but whole state not dominated by same 2 parties.</a:t>
            </a:r>
          </a:p>
          <a:p>
            <a:pPr lvl="1"/>
            <a:r>
              <a:rPr lang="en-US" dirty="0" smtClean="0"/>
              <a:t>Multiple parties have representation (Mexico group will discuss these on Thursday.)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29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39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52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Just a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discuss the table on P. 444 (open your books!!!!!!!!)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86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86482" y="110499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The Legislative Branch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6275" y="2600311"/>
            <a:ext cx="8086725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</a:rPr>
              <a:t>Presidential vetoes can take two forms</a:t>
            </a: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</a:rPr>
              <a:t>Regular veto: president rejects bill</a:t>
            </a: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</a:rPr>
              <a:t>Corrective veto: president requests Congress amend bill</a:t>
            </a: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</a:rPr>
              <a:t>Either: Congress can insist on original text of bill by two-thirds vote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Powers of Chambers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Each has exclusive powers and areas of specialization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Party discipline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Very strong, each party generally votes as bloc</a:t>
            </a:r>
          </a:p>
        </p:txBody>
      </p:sp>
    </p:spTree>
    <p:extLst>
      <p:ext uri="{BB962C8B-B14F-4D97-AF65-F5344CB8AC3E}">
        <p14:creationId xmlns:p14="http://schemas.microsoft.com/office/powerpoint/2010/main" val="58069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 of the Legislature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654268"/>
            <a:ext cx="3657600" cy="685800"/>
          </a:xfrm>
        </p:spPr>
        <p:txBody>
          <a:bodyPr/>
          <a:lstStyle/>
          <a:p>
            <a:r>
              <a:rPr lang="en-US" dirty="0" smtClean="0"/>
              <a:t>Senate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076148"/>
            <a:ext cx="3657600" cy="3200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Foreign Affairs</a:t>
            </a:r>
          </a:p>
          <a:p>
            <a:r>
              <a:rPr lang="en-US" sz="1600" dirty="0" smtClean="0"/>
              <a:t>Remove state governors and depose legislators</a:t>
            </a:r>
          </a:p>
          <a:p>
            <a:pPr lvl="1"/>
            <a:r>
              <a:rPr lang="en-US" sz="1600" dirty="0" smtClean="0"/>
              <a:t>Can topple with majority vote, and President can propose a list of replacements, </a:t>
            </a:r>
            <a:r>
              <a:rPr lang="en-US" sz="1600" dirty="0" err="1" smtClean="0"/>
              <a:t>sen.</a:t>
            </a:r>
            <a:r>
              <a:rPr lang="en-US" sz="1600" dirty="0" smtClean="0"/>
              <a:t> Picks by 2/3 vote</a:t>
            </a:r>
          </a:p>
          <a:p>
            <a:pPr lvl="1"/>
            <a:r>
              <a:rPr lang="en-US" sz="1600" dirty="0" smtClean="0"/>
              <a:t>Happens mostly for security reasons</a:t>
            </a:r>
          </a:p>
          <a:p>
            <a:r>
              <a:rPr lang="en-US" sz="1600" dirty="0" smtClean="0"/>
              <a:t>Controls federal-state revenue sharing pacts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Chamber of Deputies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Fiscal Legislation</a:t>
            </a:r>
          </a:p>
          <a:p>
            <a:pPr lvl="1"/>
            <a:r>
              <a:rPr lang="en-US" dirty="0" smtClean="0"/>
              <a:t>Revenue and tax legislation</a:t>
            </a:r>
          </a:p>
          <a:p>
            <a:r>
              <a:rPr lang="en-US" dirty="0" smtClean="0"/>
              <a:t>Can influence the whole federal administration</a:t>
            </a:r>
          </a:p>
          <a:p>
            <a:r>
              <a:rPr lang="en-US" dirty="0" smtClean="0"/>
              <a:t>Approves all public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96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Presidencialsimo</a:t>
            </a:r>
            <a:r>
              <a:rPr lang="en-US" dirty="0" smtClean="0"/>
              <a:t>---huge concentration of formal and informal power in the President’s hands</a:t>
            </a:r>
          </a:p>
          <a:p>
            <a:r>
              <a:rPr lang="en-US" dirty="0" smtClean="0"/>
              <a:t>The supreme court adheres to most presidential directives.</a:t>
            </a:r>
          </a:p>
          <a:p>
            <a:r>
              <a:rPr lang="en-US" dirty="0" smtClean="0"/>
              <a:t>Lack of a rigid ideology for parties allow presidents to be somewhat flexible.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1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26988"/>
            <a:ext cx="7777163" cy="665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37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 and a Strong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Three factors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Majority in both houses, in divided government it is hard to deal with opposition.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High levels of discipline in the majority party (block votes).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President must lead party, create the strong directive</a:t>
            </a:r>
          </a:p>
          <a:p>
            <a:pPr marL="0" indent="0">
              <a:buNone/>
            </a:pPr>
            <a:r>
              <a:rPr lang="en-US" dirty="0" smtClean="0"/>
              <a:t>Perfect example is the election of Cardenas and his restoration of his party’s faith in him.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7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448-451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reading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44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451-458 (Covered by the Mexico Group)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3.1: Political Parties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85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458-466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3.2: Government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74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has been instrumental in development since the 1940’ (especially with infrastructure and development banks)</a:t>
            </a:r>
          </a:p>
          <a:p>
            <a:r>
              <a:rPr lang="en-US" dirty="0" smtClean="0"/>
              <a:t>1940-1970—corporatism has increased capital accumulation. (limited consumption and redistribution of wealth).</a:t>
            </a:r>
          </a:p>
        </p:txBody>
      </p:sp>
    </p:spTree>
    <p:extLst>
      <p:ext uri="{BB962C8B-B14F-4D97-AF65-F5344CB8AC3E}">
        <p14:creationId xmlns:p14="http://schemas.microsoft.com/office/powerpoint/2010/main" val="15231492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Mexican </a:t>
            </a:r>
            <a:r>
              <a:rPr lang="en-US" dirty="0" smtClean="0"/>
              <a:t>Miracle (1950-1970)</a:t>
            </a:r>
            <a:endParaRPr lang="en-US" dirty="0"/>
          </a:p>
          <a:p>
            <a:pPr lvl="1"/>
            <a:r>
              <a:rPr lang="en-US" dirty="0"/>
              <a:t>Sustained 5-6% growth rates</a:t>
            </a:r>
          </a:p>
          <a:p>
            <a:pPr lvl="1"/>
            <a:r>
              <a:rPr lang="en-US" dirty="0" smtClean="0"/>
              <a:t>Jumped to the top of the list of “Middle developed countries”</a:t>
            </a:r>
          </a:p>
          <a:p>
            <a:pPr lvl="1"/>
            <a:r>
              <a:rPr lang="en-US" dirty="0" smtClean="0"/>
              <a:t>Most of the money came from oil control (15bil per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49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Declining Poverty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1950-1980 saw a decline in “absolute poverty”</a:t>
            </a:r>
          </a:p>
          <a:p>
            <a:pPr lvl="1"/>
            <a:r>
              <a:rPr lang="en-US" dirty="0" smtClean="0"/>
              <a:t>Middle class grew to 29% of the population</a:t>
            </a:r>
          </a:p>
          <a:p>
            <a:pPr lvl="1"/>
            <a:r>
              <a:rPr lang="en-US" dirty="0" smtClean="0"/>
              <a:t>Adult illiteracy dropped to 8% (from 35)</a:t>
            </a:r>
          </a:p>
          <a:p>
            <a:pPr lvl="1"/>
            <a:r>
              <a:rPr lang="en-US" dirty="0" smtClean="0"/>
              <a:t>Infant mortality dropped to 15% (from 78)</a:t>
            </a:r>
          </a:p>
          <a:p>
            <a:r>
              <a:rPr lang="en-US" dirty="0" smtClean="0"/>
              <a:t>However, land concentration and income inequality remained unchanged.</a:t>
            </a:r>
          </a:p>
          <a:p>
            <a:pPr lvl="1"/>
            <a:r>
              <a:rPr lang="en-US" dirty="0" smtClean="0"/>
              <a:t>The statistics above remained relatively unchanged for rural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924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things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1982 financial crisis</a:t>
            </a:r>
          </a:p>
          <a:p>
            <a:pPr lvl="1"/>
            <a:r>
              <a:rPr lang="en-US" dirty="0" smtClean="0"/>
              <a:t>Externally held debt was being called in</a:t>
            </a:r>
          </a:p>
          <a:p>
            <a:pPr lvl="1"/>
            <a:r>
              <a:rPr lang="en-US" dirty="0" smtClean="0"/>
              <a:t>Lost commitment to social well being of its citizens</a:t>
            </a:r>
          </a:p>
          <a:p>
            <a:pPr lvl="1"/>
            <a:r>
              <a:rPr lang="en-US" dirty="0" smtClean="0"/>
              <a:t>Wages dropped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924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Development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Neoliberalism</a:t>
            </a:r>
          </a:p>
          <a:p>
            <a:pPr lvl="1"/>
            <a:r>
              <a:rPr lang="en-US" dirty="0" smtClean="0"/>
              <a:t>More free reign to market forces</a:t>
            </a:r>
          </a:p>
          <a:p>
            <a:pPr lvl="1"/>
            <a:r>
              <a:rPr lang="en-US" dirty="0" smtClean="0"/>
              <a:t>More private investment and shrink the public sector of the economy</a:t>
            </a:r>
          </a:p>
          <a:p>
            <a:pPr lvl="1"/>
            <a:r>
              <a:rPr lang="en-US" dirty="0" smtClean="0"/>
              <a:t>Full embracement of private investment in controlling things like government programs (least willing to forfeit)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2675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where they tend to fail the most since the 90’s</a:t>
            </a:r>
          </a:p>
          <a:p>
            <a:pPr lvl="1"/>
            <a:r>
              <a:rPr lang="en-US" dirty="0" smtClean="0"/>
              <a:t>Ineffective at dealing with street crime</a:t>
            </a:r>
          </a:p>
          <a:p>
            <a:pPr lvl="2"/>
            <a:r>
              <a:rPr lang="en-US" dirty="0" smtClean="0"/>
              <a:t>In the 90’s surveys showed that all citizens have been the victims of a crime</a:t>
            </a:r>
          </a:p>
          <a:p>
            <a:pPr lvl="1"/>
            <a:r>
              <a:rPr lang="en-US" dirty="0" smtClean="0"/>
              <a:t>Homicide rates rose by 211-230% in some states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1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Country Bio: Mexico</a:t>
            </a:r>
          </a:p>
        </p:txBody>
      </p:sp>
      <p:pic>
        <p:nvPicPr>
          <p:cNvPr id="512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" y="2895600"/>
            <a:ext cx="91233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80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Pushing the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President Zedillo did the following:</a:t>
            </a:r>
          </a:p>
          <a:p>
            <a:pPr lvl="1"/>
            <a:r>
              <a:rPr lang="en-US" dirty="0" smtClean="0"/>
              <a:t>Reduced the supreme court in size</a:t>
            </a:r>
          </a:p>
          <a:p>
            <a:pPr lvl="1"/>
            <a:r>
              <a:rPr lang="en-US" dirty="0" smtClean="0"/>
              <a:t>Increased term length</a:t>
            </a:r>
          </a:p>
          <a:p>
            <a:pPr lvl="1"/>
            <a:r>
              <a:rPr lang="en-US" dirty="0" smtClean="0"/>
              <a:t>Changed requirements for appointment votes</a:t>
            </a:r>
          </a:p>
          <a:p>
            <a:r>
              <a:rPr lang="en-US" dirty="0" smtClean="0"/>
              <a:t>The problem</a:t>
            </a:r>
          </a:p>
          <a:p>
            <a:pPr lvl="1"/>
            <a:r>
              <a:rPr lang="en-US" dirty="0" smtClean="0"/>
              <a:t>Striking down laws required a supermajority of justices to act, which was impossible.</a:t>
            </a:r>
          </a:p>
          <a:p>
            <a:pPr lvl="1"/>
            <a:r>
              <a:rPr lang="en-US" dirty="0" smtClean="0"/>
              <a:t>Didn’t change at the state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61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Drug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</a:t>
            </a:r>
            <a:r>
              <a:rPr lang="en-US" dirty="0" smtClean="0">
                <a:hlinkClick r:id="rId2"/>
              </a:rPr>
              <a:t>watchv</a:t>
            </a:r>
            <a:r>
              <a:rPr lang="en-US" dirty="0">
                <a:hlinkClick r:id="rId2"/>
              </a:rPr>
              <a:t>=</a:t>
            </a:r>
            <a:r>
              <a:rPr lang="en-US" dirty="0" smtClean="0">
                <a:hlinkClick r:id="rId2"/>
              </a:rPr>
              <a:t>F01eO2GTbQg</a:t>
            </a:r>
            <a:endParaRPr lang="en-US" dirty="0" smtClean="0"/>
          </a:p>
          <a:p>
            <a:pPr lvl="1"/>
            <a:r>
              <a:rPr lang="en-US" dirty="0" smtClean="0"/>
              <a:t>I</a:t>
            </a:r>
            <a:r>
              <a:rPr lang="fr-FR" dirty="0" smtClean="0"/>
              <a:t>’</a:t>
            </a:r>
            <a:r>
              <a:rPr lang="en-US" dirty="0" smtClean="0"/>
              <a:t>d also read p 462-463 if I were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315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3338"/>
            <a:ext cx="8648700" cy="665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0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49295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International Environment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2827866"/>
            <a:ext cx="807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Mexico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dirty="0">
                <a:latin typeface="Tahoma" charset="0"/>
                <a:ea typeface="ＭＳ Ｐゴシック" charset="0"/>
              </a:rPr>
              <a:t>s proximity to US a major influence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Mexican-American War 1846-48: lost half of national territory to US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WWII: US needed migrant laborers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2009: 11% of Mexicans living abroad, most in the US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US stake in Mexico: political stability, economic development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7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Mexico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>
                <a:latin typeface="Tahoma" charset="0"/>
                <a:ea typeface="ＭＳ Ｐゴシック" charset="0"/>
              </a:rPr>
              <a:t>s Political Future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381956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Transition to Democracy: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Tahoma" charset="0"/>
                <a:ea typeface="ＭＳ Ｐゴシック" charset="0"/>
              </a:rPr>
              <a:t>Elections are as democratic, transparent as any other country in Americas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Tahoma" charset="0"/>
                <a:ea typeface="ＭＳ Ｐゴシック" charset="0"/>
              </a:rPr>
              <a:t>Talk of changing Constitution of 1917 to weaken presidency and strengthen Congress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Tahoma" charset="0"/>
                <a:ea typeface="ＭＳ Ｐゴシック" charset="0"/>
              </a:rPr>
              <a:t>Should be classified as a democracy, one of best functioning in Latin America</a:t>
            </a:r>
          </a:p>
        </p:txBody>
      </p:sp>
    </p:spTree>
    <p:extLst>
      <p:ext uri="{BB962C8B-B14F-4D97-AF65-F5344CB8AC3E}">
        <p14:creationId xmlns:p14="http://schemas.microsoft.com/office/powerpoint/2010/main" val="63590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2006 Presidential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similarities between the 2000 US Presidential Election and the 2006 Mexican election are remarkable</a:t>
            </a:r>
          </a:p>
          <a:p>
            <a:pPr lvl="1"/>
            <a:r>
              <a:rPr lang="en-US" dirty="0" smtClean="0"/>
              <a:t>Anxious public watching TV coverage of election night</a:t>
            </a:r>
          </a:p>
          <a:p>
            <a:pPr lvl="1"/>
            <a:r>
              <a:rPr lang="en-US" dirty="0" smtClean="0"/>
              <a:t>Both candidates claim TV Victory</a:t>
            </a:r>
          </a:p>
          <a:p>
            <a:pPr lvl="1"/>
            <a:r>
              <a:rPr lang="en-US" dirty="0" smtClean="0"/>
              <a:t>Recounts are called</a:t>
            </a:r>
          </a:p>
          <a:p>
            <a:pPr lvl="1"/>
            <a:r>
              <a:rPr lang="en-US" dirty="0" smtClean="0"/>
              <a:t>Bias is labeled</a:t>
            </a:r>
          </a:p>
          <a:p>
            <a:pPr lvl="1"/>
            <a:r>
              <a:rPr lang="en-US" dirty="0" smtClean="0"/>
              <a:t>Months pass until the lawyers and courts declare a winner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7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Dominance of the PRI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6 decades, the PRI had dominated politics</a:t>
            </a:r>
          </a:p>
          <a:p>
            <a:pPr lvl="1"/>
            <a:r>
              <a:rPr lang="en-US" dirty="0" smtClean="0"/>
              <a:t>PRI = </a:t>
            </a:r>
            <a:r>
              <a:rPr lang="en-US" dirty="0" err="1" smtClean="0"/>
              <a:t>Partido</a:t>
            </a:r>
            <a:r>
              <a:rPr lang="en-US" dirty="0" smtClean="0"/>
              <a:t> </a:t>
            </a:r>
            <a:r>
              <a:rPr lang="en-US" dirty="0" err="1" smtClean="0"/>
              <a:t>Revolucionario</a:t>
            </a:r>
            <a:r>
              <a:rPr lang="en-US" dirty="0" smtClean="0"/>
              <a:t> </a:t>
            </a:r>
            <a:r>
              <a:rPr lang="en-US" dirty="0" err="1" smtClean="0"/>
              <a:t>Institucional</a:t>
            </a:r>
            <a:endParaRPr lang="en-US" dirty="0" smtClean="0"/>
          </a:p>
          <a:p>
            <a:pPr lvl="1"/>
            <a:r>
              <a:rPr lang="en-US" dirty="0" smtClean="0"/>
              <a:t>As soon as they nominated a candidate, the Mexican people knew who their president would be.</a:t>
            </a:r>
          </a:p>
          <a:p>
            <a:r>
              <a:rPr lang="en-US" dirty="0" smtClean="0"/>
              <a:t>Evolution to a more-democratic system starts in 1988</a:t>
            </a:r>
          </a:p>
          <a:p>
            <a:pPr lvl="1"/>
            <a:r>
              <a:rPr lang="en-US" dirty="0" smtClean="0"/>
              <a:t>A fraud ridden election where the PRI slowly starts losing their grips on power</a:t>
            </a:r>
          </a:p>
          <a:p>
            <a:pPr lvl="1"/>
            <a:r>
              <a:rPr lang="en-US" dirty="0" smtClean="0"/>
              <a:t>And several parties began to care about what the voters wanted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7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Policy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Job Creation</a:t>
            </a:r>
          </a:p>
          <a:p>
            <a:pPr lvl="1"/>
            <a:r>
              <a:rPr lang="en-US" dirty="0" smtClean="0"/>
              <a:t>Too few jobs for youth entering the workforce</a:t>
            </a:r>
          </a:p>
          <a:p>
            <a:pPr lvl="1"/>
            <a:r>
              <a:rPr lang="en-US" dirty="0" smtClean="0"/>
              <a:t>Labor rights</a:t>
            </a:r>
          </a:p>
          <a:p>
            <a:r>
              <a:rPr lang="en-US" dirty="0" smtClean="0"/>
              <a:t>Poverty</a:t>
            </a:r>
          </a:p>
          <a:p>
            <a:pPr lvl="1"/>
            <a:r>
              <a:rPr lang="en-US" dirty="0" smtClean="0"/>
              <a:t>Nearly half of all Mexicans live under the poverty line</a:t>
            </a:r>
          </a:p>
          <a:p>
            <a:pPr lvl="1"/>
            <a:r>
              <a:rPr lang="en-US" dirty="0" smtClean="0"/>
              <a:t>Huge Rich-Poor gap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016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the 1990’s the NAFTA agreement became the savior to Mexico, would help them become more prominent in North American Markets</a:t>
            </a:r>
          </a:p>
          <a:p>
            <a:pPr lvl="1"/>
            <a:r>
              <a:rPr lang="en-US" dirty="0" smtClean="0"/>
              <a:t>Now they are displaced by Chinese goods production</a:t>
            </a:r>
          </a:p>
          <a:p>
            <a:pPr lvl="1"/>
            <a:r>
              <a:rPr lang="en-US" dirty="0" smtClean="0"/>
              <a:t>Must compete in terms of agriculture with the US and Canada</a:t>
            </a:r>
          </a:p>
          <a:p>
            <a:pPr lvl="1"/>
            <a:r>
              <a:rPr lang="en-US" dirty="0" smtClean="0"/>
              <a:t>Elimination of NAFTA </a:t>
            </a:r>
            <a:r>
              <a:rPr lang="en-US" dirty="0" err="1" smtClean="0"/>
              <a:t>ag</a:t>
            </a:r>
            <a:r>
              <a:rPr lang="en-US" dirty="0" smtClean="0"/>
              <a:t> protections in 2k8 was the deathblow to the Mexican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90388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545</TotalTime>
  <Words>2135</Words>
  <Application>Microsoft Macintosh PowerPoint</Application>
  <PresentationFormat>On-screen Show (4:3)</PresentationFormat>
  <Paragraphs>262</Paragraphs>
  <Slides>54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Sky</vt:lpstr>
      <vt:lpstr>Politics in Mexico </vt:lpstr>
      <vt:lpstr>Current Policy Challenges  And Historical Perspectives, </vt:lpstr>
      <vt:lpstr>Your reading homework</vt:lpstr>
      <vt:lpstr>PowerPoint Presentation</vt:lpstr>
      <vt:lpstr>Country Bio: Mexico</vt:lpstr>
      <vt:lpstr>The 2006 Presidential Election</vt:lpstr>
      <vt:lpstr>The Dominance of the PRI</vt:lpstr>
      <vt:lpstr>Current Policy Challenges</vt:lpstr>
      <vt:lpstr>Economic Development</vt:lpstr>
      <vt:lpstr>Job Markets </vt:lpstr>
      <vt:lpstr>War on Drugs</vt:lpstr>
      <vt:lpstr>Historical Perspectives</vt:lpstr>
      <vt:lpstr>Colonialism and Church-State Relationships</vt:lpstr>
      <vt:lpstr>Revolution</vt:lpstr>
      <vt:lpstr>And its aftermath</vt:lpstr>
      <vt:lpstr>The Cardenas Upheaval</vt:lpstr>
      <vt:lpstr>Mas Cardenas!</vt:lpstr>
      <vt:lpstr>PowerPoint Presentation</vt:lpstr>
      <vt:lpstr>The Era of Hegemonic Party Rule</vt:lpstr>
      <vt:lpstr>The End of PRI Dominance</vt:lpstr>
      <vt:lpstr>PowerPoint Presentation</vt:lpstr>
      <vt:lpstr>Political Institutions and Structure</vt:lpstr>
      <vt:lpstr>Your reading homework</vt:lpstr>
      <vt:lpstr>Classifying Mexico’s Government</vt:lpstr>
      <vt:lpstr>Evolution</vt:lpstr>
      <vt:lpstr>PowerPoint Presentation</vt:lpstr>
      <vt:lpstr>Political Structure and Institutions</vt:lpstr>
      <vt:lpstr>Struggle Against Centrism</vt:lpstr>
      <vt:lpstr>State Governors are the Enemy</vt:lpstr>
      <vt:lpstr>Less Democratic States</vt:lpstr>
      <vt:lpstr>The Legislature</vt:lpstr>
      <vt:lpstr>The Senate</vt:lpstr>
      <vt:lpstr>Chamber of Deputies</vt:lpstr>
      <vt:lpstr>A Nightmare for Duverger</vt:lpstr>
      <vt:lpstr>PowerPoint Presentation</vt:lpstr>
      <vt:lpstr>I’m Just a Bill</vt:lpstr>
      <vt:lpstr>The Legislative Branch</vt:lpstr>
      <vt:lpstr>Powers of the Legislature</vt:lpstr>
      <vt:lpstr>The Executive Branch</vt:lpstr>
      <vt:lpstr>The PRI and a Strong President</vt:lpstr>
      <vt:lpstr>Your reading homework</vt:lpstr>
      <vt:lpstr>Lecture 3.1: Political Parties</vt:lpstr>
      <vt:lpstr>Lecture 3.2: Government Performance</vt:lpstr>
      <vt:lpstr>Promoting Economic Growth</vt:lpstr>
      <vt:lpstr>Promoting Economic Growth</vt:lpstr>
      <vt:lpstr>Declining Poverty Rates</vt:lpstr>
      <vt:lpstr>Good things End</vt:lpstr>
      <vt:lpstr>New Development Models</vt:lpstr>
      <vt:lpstr>Rule of Law</vt:lpstr>
      <vt:lpstr>Pushing the Rule</vt:lpstr>
      <vt:lpstr>The Drug War</vt:lpstr>
      <vt:lpstr>PowerPoint Presentation</vt:lpstr>
      <vt:lpstr>International Environment</vt:lpstr>
      <vt:lpstr>Mexico’s Political Future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in Mexico </dc:title>
  <dc:creator>Dustin Rimmey</dc:creator>
  <cp:lastModifiedBy>Dustin Rimmey</cp:lastModifiedBy>
  <cp:revision>20</cp:revision>
  <dcterms:created xsi:type="dcterms:W3CDTF">2012-04-05T17:28:23Z</dcterms:created>
  <dcterms:modified xsi:type="dcterms:W3CDTF">2012-04-12T16:45:38Z</dcterms:modified>
</cp:coreProperties>
</file>