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86"/>
  </p:notesMasterIdLst>
  <p:handoutMasterIdLst>
    <p:handoutMasterId r:id="rId87"/>
  </p:handoutMasterIdLst>
  <p:sldIdLst>
    <p:sldId id="264" r:id="rId2"/>
    <p:sldId id="356" r:id="rId3"/>
    <p:sldId id="336" r:id="rId4"/>
    <p:sldId id="389" r:id="rId5"/>
    <p:sldId id="391" r:id="rId6"/>
    <p:sldId id="337" r:id="rId7"/>
    <p:sldId id="338" r:id="rId8"/>
    <p:sldId id="365" r:id="rId9"/>
    <p:sldId id="378" r:id="rId10"/>
    <p:sldId id="384" r:id="rId11"/>
    <p:sldId id="369" r:id="rId12"/>
    <p:sldId id="370" r:id="rId13"/>
    <p:sldId id="371" r:id="rId14"/>
    <p:sldId id="372" r:id="rId15"/>
    <p:sldId id="332" r:id="rId16"/>
    <p:sldId id="360" r:id="rId17"/>
    <p:sldId id="375" r:id="rId18"/>
    <p:sldId id="376" r:id="rId19"/>
    <p:sldId id="377" r:id="rId20"/>
    <p:sldId id="305" r:id="rId21"/>
    <p:sldId id="354" r:id="rId22"/>
    <p:sldId id="383" r:id="rId23"/>
    <p:sldId id="309" r:id="rId24"/>
    <p:sldId id="310" r:id="rId25"/>
    <p:sldId id="311" r:id="rId26"/>
    <p:sldId id="266" r:id="rId27"/>
    <p:sldId id="339" r:id="rId28"/>
    <p:sldId id="318" r:id="rId29"/>
    <p:sldId id="319" r:id="rId30"/>
    <p:sldId id="393" r:id="rId31"/>
    <p:sldId id="394" r:id="rId32"/>
    <p:sldId id="395" r:id="rId33"/>
    <p:sldId id="396" r:id="rId34"/>
    <p:sldId id="397" r:id="rId35"/>
    <p:sldId id="398" r:id="rId36"/>
    <p:sldId id="399" r:id="rId37"/>
    <p:sldId id="400" r:id="rId38"/>
    <p:sldId id="268" r:id="rId39"/>
    <p:sldId id="342" r:id="rId40"/>
    <p:sldId id="343" r:id="rId41"/>
    <p:sldId id="363" r:id="rId42"/>
    <p:sldId id="345" r:id="rId43"/>
    <p:sldId id="386" r:id="rId44"/>
    <p:sldId id="288" r:id="rId45"/>
    <p:sldId id="347" r:id="rId46"/>
    <p:sldId id="350" r:id="rId47"/>
    <p:sldId id="349" r:id="rId48"/>
    <p:sldId id="387" r:id="rId49"/>
    <p:sldId id="404" r:id="rId50"/>
    <p:sldId id="405" r:id="rId51"/>
    <p:sldId id="406" r:id="rId52"/>
    <p:sldId id="330" r:id="rId53"/>
    <p:sldId id="327" r:id="rId54"/>
    <p:sldId id="382" r:id="rId55"/>
    <p:sldId id="412" r:id="rId56"/>
    <p:sldId id="411" r:id="rId57"/>
    <p:sldId id="417" r:id="rId58"/>
    <p:sldId id="413" r:id="rId59"/>
    <p:sldId id="418" r:id="rId60"/>
    <p:sldId id="414" r:id="rId61"/>
    <p:sldId id="419" r:id="rId62"/>
    <p:sldId id="420" r:id="rId63"/>
    <p:sldId id="381" r:id="rId64"/>
    <p:sldId id="422" r:id="rId65"/>
    <p:sldId id="423" r:id="rId66"/>
    <p:sldId id="424" r:id="rId67"/>
    <p:sldId id="429" r:id="rId68"/>
    <p:sldId id="430" r:id="rId69"/>
    <p:sldId id="432" r:id="rId70"/>
    <p:sldId id="433" r:id="rId71"/>
    <p:sldId id="434" r:id="rId72"/>
    <p:sldId id="416" r:id="rId73"/>
    <p:sldId id="437" r:id="rId74"/>
    <p:sldId id="439" r:id="rId75"/>
    <p:sldId id="435" r:id="rId76"/>
    <p:sldId id="443" r:id="rId77"/>
    <p:sldId id="444" r:id="rId78"/>
    <p:sldId id="446" r:id="rId79"/>
    <p:sldId id="447" r:id="rId80"/>
    <p:sldId id="449" r:id="rId81"/>
    <p:sldId id="402" r:id="rId82"/>
    <p:sldId id="403" r:id="rId83"/>
    <p:sldId id="408" r:id="rId84"/>
    <p:sldId id="410" r:id="rId85"/>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Carrie Currier" initials="CL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7441"/>
    <a:srgbClr val="EFEFFF"/>
    <a:srgbClr val="009900"/>
    <a:srgbClr val="00FF00"/>
    <a:srgbClr val="FF0000"/>
    <a:srgbClr val="C0C0C0"/>
    <a:srgbClr val="F713B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24" autoAdjust="0"/>
    <p:restoredTop sz="82570" autoAdjust="0"/>
  </p:normalViewPr>
  <p:slideViewPr>
    <p:cSldViewPr>
      <p:cViewPr>
        <p:scale>
          <a:sx n="116" d="100"/>
          <a:sy n="116" d="100"/>
        </p:scale>
        <p:origin x="-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882"/>
    </p:cViewPr>
  </p:sorterViewPr>
  <p:notesViewPr>
    <p:cSldViewPr>
      <p:cViewPr varScale="1">
        <p:scale>
          <a:sx n="51" d="100"/>
          <a:sy n="51" d="100"/>
        </p:scale>
        <p:origin x="-1896" y="-72"/>
      </p:cViewPr>
      <p:guideLst>
        <p:guide orient="horz" pos="2929"/>
        <p:guide pos="2167"/>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7-11T17:00:24.631" idx="1">
    <p:pos x="5664" y="72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0" hangingPunct="0">
              <a:defRPr sz="1200">
                <a:latin typeface="Times New Roman" pitchFamily="18" charset="0"/>
              </a:defRPr>
            </a:lvl1pPr>
          </a:lstStyle>
          <a:p>
            <a:endParaRPr lang="en-US"/>
          </a:p>
        </p:txBody>
      </p:sp>
      <p:sp>
        <p:nvSpPr>
          <p:cNvPr id="88067" name="Rectangle 3"/>
          <p:cNvSpPr>
            <a:spLocks noGrp="1" noChangeArrowheads="1"/>
          </p:cNvSpPr>
          <p:nvPr>
            <p:ph type="dt" sz="quarter" idx="1"/>
          </p:nvPr>
        </p:nvSpPr>
        <p:spPr bwMode="auto">
          <a:xfrm>
            <a:off x="3897314"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0" hangingPunct="0">
              <a:defRPr sz="1200">
                <a:latin typeface="Times New Roman" pitchFamily="18" charset="0"/>
              </a:defRPr>
            </a:lvl1pPr>
          </a:lstStyle>
          <a:p>
            <a:endParaRPr lang="en-US"/>
          </a:p>
        </p:txBody>
      </p:sp>
      <p:sp>
        <p:nvSpPr>
          <p:cNvPr id="88068" name="Rectangle 4"/>
          <p:cNvSpPr>
            <a:spLocks noGrp="1" noChangeArrowheads="1"/>
          </p:cNvSpPr>
          <p:nvPr>
            <p:ph type="ftr" sz="quarter" idx="2"/>
          </p:nvPr>
        </p:nvSpPr>
        <p:spPr bwMode="auto">
          <a:xfrm>
            <a:off x="1"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0" hangingPunct="0">
              <a:defRPr sz="1200">
                <a:latin typeface="Times New Roman" pitchFamily="18" charset="0"/>
              </a:defRPr>
            </a:lvl1pPr>
          </a:lstStyle>
          <a:p>
            <a:endParaRPr lang="en-US"/>
          </a:p>
        </p:txBody>
      </p:sp>
      <p:sp>
        <p:nvSpPr>
          <p:cNvPr id="88069" name="Rectangle 5"/>
          <p:cNvSpPr>
            <a:spLocks noGrp="1" noChangeArrowheads="1"/>
          </p:cNvSpPr>
          <p:nvPr>
            <p:ph type="sldNum" sz="quarter" idx="3"/>
          </p:nvPr>
        </p:nvSpPr>
        <p:spPr bwMode="auto">
          <a:xfrm>
            <a:off x="3897314"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0" hangingPunct="0">
              <a:defRPr sz="1200">
                <a:latin typeface="Times New Roman" pitchFamily="18" charset="0"/>
              </a:defRPr>
            </a:lvl1pPr>
          </a:lstStyle>
          <a:p>
            <a:fld id="{91A8E5DB-BE33-43E7-8C26-FBEE27CA7E15}" type="slidenum">
              <a:rPr lang="en-US"/>
              <a:pPr/>
              <a:t>‹#›</a:t>
            </a:fld>
            <a:endParaRPr lang="en-US"/>
          </a:p>
        </p:txBody>
      </p:sp>
    </p:spTree>
    <p:extLst>
      <p:ext uri="{BB962C8B-B14F-4D97-AF65-F5344CB8AC3E}">
        <p14:creationId xmlns:p14="http://schemas.microsoft.com/office/powerpoint/2010/main" val="203816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0" hangingPunct="0">
              <a:defRPr sz="1200">
                <a:latin typeface="Times New Roman" pitchFamily="18" charset="0"/>
              </a:defRPr>
            </a:lvl1pPr>
          </a:lstStyle>
          <a:p>
            <a:endParaRPr lang="en-US"/>
          </a:p>
        </p:txBody>
      </p:sp>
      <p:sp>
        <p:nvSpPr>
          <p:cNvPr id="20483" name="Rectangle 3"/>
          <p:cNvSpPr>
            <a:spLocks noGrp="1" noChangeArrowheads="1"/>
          </p:cNvSpPr>
          <p:nvPr>
            <p:ph type="dt" idx="1"/>
          </p:nvPr>
        </p:nvSpPr>
        <p:spPr bwMode="auto">
          <a:xfrm>
            <a:off x="3900489"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0" hangingPunct="0">
              <a:defRPr sz="1200">
                <a:latin typeface="Times New Roman" pitchFamily="18" charset="0"/>
              </a:defRPr>
            </a:lvl1pPr>
          </a:lstStyle>
          <a:p>
            <a:endParaRPr lang="en-US"/>
          </a:p>
        </p:txBody>
      </p:sp>
      <p:sp>
        <p:nvSpPr>
          <p:cNvPr id="20484" name="Rectangle 4"/>
          <p:cNvSpPr>
            <a:spLocks noGrp="1" noRot="1" noChangeAspect="1" noChangeArrowheads="1" noTextEdit="1"/>
          </p:cNvSpPr>
          <p:nvPr>
            <p:ph type="sldImg" idx="2"/>
          </p:nvPr>
        </p:nvSpPr>
        <p:spPr bwMode="auto">
          <a:xfrm>
            <a:off x="1117600" y="696913"/>
            <a:ext cx="4648200" cy="3487737"/>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917576" y="4416427"/>
            <a:ext cx="5046663"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1" y="8831264"/>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0" hangingPunct="0">
              <a:defRPr sz="1200">
                <a:latin typeface="Times New Roman" pitchFamily="18" charset="0"/>
              </a:defRPr>
            </a:lvl1pPr>
          </a:lstStyle>
          <a:p>
            <a:endParaRPr lang="en-US"/>
          </a:p>
        </p:txBody>
      </p:sp>
      <p:sp>
        <p:nvSpPr>
          <p:cNvPr id="20487" name="Rectangle 7"/>
          <p:cNvSpPr>
            <a:spLocks noGrp="1" noChangeArrowheads="1"/>
          </p:cNvSpPr>
          <p:nvPr>
            <p:ph type="sldNum" sz="quarter" idx="5"/>
          </p:nvPr>
        </p:nvSpPr>
        <p:spPr bwMode="auto">
          <a:xfrm>
            <a:off x="3900489" y="8831264"/>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0" hangingPunct="0">
              <a:defRPr sz="1200">
                <a:latin typeface="Times New Roman" pitchFamily="18" charset="0"/>
              </a:defRPr>
            </a:lvl1pPr>
          </a:lstStyle>
          <a:p>
            <a:fld id="{B77520BE-3EAD-44A8-837C-E03F878A6F58}" type="slidenum">
              <a:rPr lang="en-US"/>
              <a:pPr/>
              <a:t>‹#›</a:t>
            </a:fld>
            <a:endParaRPr lang="en-US"/>
          </a:p>
        </p:txBody>
      </p:sp>
    </p:spTree>
    <p:extLst>
      <p:ext uri="{BB962C8B-B14F-4D97-AF65-F5344CB8AC3E}">
        <p14:creationId xmlns:p14="http://schemas.microsoft.com/office/powerpoint/2010/main" val="1550393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4E3D5-668B-429E-A1A4-08F329DAF798}" type="slidenum">
              <a:rPr lang="en-US"/>
              <a:pPr/>
              <a:t>3</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smtClean="0"/>
              <a:t>China with 298 million (2009) – 1 in every 4</a:t>
            </a:r>
            <a:r>
              <a:rPr lang="en-US" baseline="0" dirty="0" smtClean="0"/>
              <a:t> has access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A7217-61C6-4625-A7FB-2FEF777990FB}" type="slidenum">
              <a:rPr lang="en-US"/>
              <a:pPr/>
              <a:t>18</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A0EA8-FCA1-4467-8AB8-A3FC37E7F152}" type="slidenum">
              <a:rPr lang="en-US"/>
              <a:pPr/>
              <a:t>20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A1346-A7AC-450F-B37E-6DE25D92F9BF}" type="slidenum">
              <a:rPr lang="en-US"/>
              <a:pPr/>
              <a:t>22</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EB1F0-86D6-4218-BA47-83FA0357445C}" type="slidenum">
              <a:rPr lang="en-US"/>
              <a:pPr/>
              <a:t>23</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63DFC-D2D6-4024-85DE-37B84C8F9D25}" type="slidenum">
              <a:rPr lang="en-US"/>
              <a:pPr/>
              <a:t>25</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A4A4F-B751-4ED4-9760-F4565D9D1A9D}" type="slidenum">
              <a:rPr lang="en-US"/>
              <a:pPr/>
              <a:t>26</a:t>
            </a:fld>
            <a:endParaRPr lang="en-US"/>
          </a:p>
        </p:txBody>
      </p:sp>
      <p:sp>
        <p:nvSpPr>
          <p:cNvPr id="91138" name="Rectangle 1026"/>
          <p:cNvSpPr>
            <a:spLocks noGrp="1" noRot="1" noChangeAspect="1" noChangeArrowheads="1" noTextEdit="1"/>
          </p:cNvSpPr>
          <p:nvPr>
            <p:ph type="sldImg"/>
          </p:nvPr>
        </p:nvSpPr>
        <p:spPr>
          <a:ln/>
        </p:spPr>
      </p:sp>
      <p:sp>
        <p:nvSpPr>
          <p:cNvPr id="911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439AB-01CF-4BD1-BA2D-29E03B2062F7}" type="slidenum">
              <a:rPr lang="en-US"/>
              <a:pPr/>
              <a:t>29</a:t>
            </a:fld>
            <a:endParaRPr lang="en-US"/>
          </a:p>
        </p:txBody>
      </p:sp>
      <p:sp>
        <p:nvSpPr>
          <p:cNvPr id="121858" name="Rectangle 2"/>
          <p:cNvSpPr>
            <a:spLocks noGrp="1" noRot="1" noChangeAspect="1" noChangeArrowheads="1" noTextEdit="1"/>
          </p:cNvSpPr>
          <p:nvPr>
            <p:ph type="sldImg"/>
          </p:nvPr>
        </p:nvSpPr>
        <p:spPr bwMode="auto">
          <a:xfrm>
            <a:off x="1116013" y="696913"/>
            <a:ext cx="4648200" cy="3487737"/>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7576" y="4416427"/>
            <a:ext cx="5046663" cy="4183063"/>
          </a:xfrm>
          <a:prstGeom prst="rect">
            <a:avLst/>
          </a:prstGeom>
          <a:solidFill>
            <a:srgbClr val="FFFFFF"/>
          </a:solidFill>
          <a:ln>
            <a:solidFill>
              <a:srgbClr val="000000"/>
            </a:solidFill>
            <a:miter lim="800000"/>
            <a:headEnd/>
            <a:tailEnd/>
          </a:ln>
        </p:spPr>
        <p:txBody>
          <a:bodyPr/>
          <a:lstStyle/>
          <a:p>
            <a:endParaRPr lang="en-US">
              <a:sym typeface="Wingdings" pitchFamily="2" charset="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4BA91-BE53-481F-86D3-B92311F998DC}" type="slidenum">
              <a:rPr lang="en-US"/>
              <a:pPr/>
              <a:t>38</a:t>
            </a:fld>
            <a:endParaRPr lang="en-US"/>
          </a:p>
        </p:txBody>
      </p:sp>
      <p:sp>
        <p:nvSpPr>
          <p:cNvPr id="21506" name="Rectangle 2"/>
          <p:cNvSpPr>
            <a:spLocks noGrp="1" noRot="1" noChangeAspect="1" noChangeArrowheads="1"/>
          </p:cNvSpPr>
          <p:nvPr>
            <p:ph type="sldImg"/>
          </p:nvPr>
        </p:nvSpPr>
        <p:spPr bwMode="auto">
          <a:xfrm>
            <a:off x="1117600" y="696913"/>
            <a:ext cx="4648200" cy="3487737"/>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17576" y="4416427"/>
            <a:ext cx="5046663" cy="4183063"/>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BA902-7CA6-41D9-96B8-BC3639F40FEA}" type="slidenum">
              <a:rPr lang="en-US"/>
              <a:pPr/>
              <a:t>39</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BD8C3-F577-466A-9F43-35E2DF1AD508}" type="slidenum">
              <a:rPr lang="en-US"/>
              <a:pPr/>
              <a:t>40</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DFF8-CE96-470F-89AE-CCF8BDDD789A}" type="slidenum">
              <a:rPr lang="en-US"/>
              <a:pPr/>
              <a:t>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Annual Growth rate of China 0.65%, US 1%</a:t>
            </a:r>
          </a:p>
          <a:p>
            <a:r>
              <a:rPr lang="en-US"/>
              <a:t>http://www.census.gov/population/www/popclockus.html</a:t>
            </a:r>
          </a:p>
          <a:p>
            <a:endParaRPr lang="en-US"/>
          </a:p>
          <a:p>
            <a:r>
              <a:rPr lang="en-US"/>
              <a:t>These are births, not overall net gain…</a:t>
            </a:r>
          </a:p>
          <a:p>
            <a:r>
              <a:rPr lang="en-US"/>
              <a:t>Rural pop amounts to approx 800 mil people, more than 2.5x pop of entire US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ACECE-8D1E-4C16-861D-E0CB6ACEDFFD}" type="slidenum">
              <a:rPr lang="en-US"/>
              <a:pPr/>
              <a:t>44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8AF41-DEDA-410B-B03E-F1161EF8623F}" type="slidenum">
              <a:rPr lang="en-US"/>
              <a:pPr/>
              <a:t>45</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9CA36-51FF-4B64-82CC-37CEDEF1E7E7}" type="slidenum">
              <a:rPr lang="en-US"/>
              <a:pPr/>
              <a:t>47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smtClean="0"/>
              <a:t>Affluent</a:t>
            </a:r>
            <a:r>
              <a:rPr lang="en-US" baseline="0" dirty="0" smtClean="0"/>
              <a:t> houses, dog ownership, weddings,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Division of banking into separate banks</a:t>
            </a:r>
            <a:r>
              <a:rPr lang="en-US" baseline="0" dirty="0" smtClean="0"/>
              <a:t> – commercial, </a:t>
            </a:r>
            <a:r>
              <a:rPr lang="en-US" baseline="0" dirty="0" err="1" smtClean="0"/>
              <a:t>ag</a:t>
            </a:r>
            <a:r>
              <a:rPr lang="en-US" baseline="0" dirty="0" smtClean="0"/>
              <a:t>, etc (loans, LT investment, and </a:t>
            </a:r>
            <a:r>
              <a:rPr lang="en-US" baseline="0" dirty="0" err="1" smtClean="0"/>
              <a:t>ag</a:t>
            </a:r>
            <a:r>
              <a:rPr lang="en-US" baseline="0" dirty="0" smtClean="0"/>
              <a:t>) but still all bank of china – inefficient and gives bad loans to SOEs</a:t>
            </a:r>
          </a:p>
          <a:p>
            <a:pPr>
              <a:buFontTx/>
              <a:buChar char="-"/>
            </a:pPr>
            <a:r>
              <a:rPr lang="en-US" baseline="0" dirty="0" smtClean="0"/>
              <a:t>Used to HAVE to give loans to SOEs (even if failing)</a:t>
            </a:r>
          </a:p>
          <a:p>
            <a:pPr>
              <a:buFontTx/>
              <a:buChar char="-"/>
            </a:pPr>
            <a:endParaRPr lang="en-US" baseline="0" dirty="0" smtClean="0"/>
          </a:p>
          <a:p>
            <a:pPr>
              <a:buFontTx/>
              <a:buChar char="-"/>
            </a:pPr>
            <a:r>
              <a:rPr lang="en-US" baseline="0" dirty="0" smtClean="0"/>
              <a:t>Energy/resource needs causing security/econ linkages</a:t>
            </a:r>
            <a:endParaRPr lang="en-US" dirty="0"/>
          </a:p>
        </p:txBody>
      </p:sp>
      <p:sp>
        <p:nvSpPr>
          <p:cNvPr id="4" name="Slide Number Placeholder 3"/>
          <p:cNvSpPr>
            <a:spLocks noGrp="1"/>
          </p:cNvSpPr>
          <p:nvPr>
            <p:ph type="sldNum" sz="quarter" idx="10"/>
          </p:nvPr>
        </p:nvSpPr>
        <p:spPr/>
        <p:txBody>
          <a:bodyPr/>
          <a:lstStyle/>
          <a:p>
            <a:fld id="{139B9354-7FA2-4CF7-903A-B24DF431A4A8}" type="slidenum">
              <a:rPr lang="en-US" smtClean="0"/>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 </a:t>
            </a:r>
            <a:r>
              <a:rPr lang="en-US" dirty="0" err="1" smtClean="0"/>
              <a:t>pics</a:t>
            </a:r>
            <a:r>
              <a:rPr lang="en-US" dirty="0" smtClean="0"/>
              <a:t> of what </a:t>
            </a:r>
            <a:r>
              <a:rPr lang="en-US" dirty="0" err="1" smtClean="0"/>
              <a:t>beijing</a:t>
            </a:r>
            <a:r>
              <a:rPr lang="en-US" dirty="0" smtClean="0"/>
              <a:t> and other cities look like in china – foreigners don’t want to see that!!</a:t>
            </a:r>
          </a:p>
          <a:p>
            <a:r>
              <a:rPr lang="en-US" dirty="0" smtClean="0"/>
              <a:t>2001</a:t>
            </a:r>
          </a:p>
          <a:p>
            <a:r>
              <a:rPr lang="en-US" dirty="0" smtClean="0"/>
              <a:t>Talk about busses… ugh</a:t>
            </a:r>
            <a:endParaRPr lang="en-US" dirty="0"/>
          </a:p>
        </p:txBody>
      </p:sp>
      <p:sp>
        <p:nvSpPr>
          <p:cNvPr id="4" name="Slide Number Placeholder 3"/>
          <p:cNvSpPr>
            <a:spLocks noGrp="1"/>
          </p:cNvSpPr>
          <p:nvPr>
            <p:ph type="sldNum" sz="quarter" idx="10"/>
          </p:nvPr>
        </p:nvSpPr>
        <p:spPr/>
        <p:txBody>
          <a:bodyPr/>
          <a:lstStyle/>
          <a:p>
            <a:fld id="{15E33F09-BCFC-411F-BA21-469EC3A0C5AF}" type="slidenum">
              <a:rPr lang="en-US" smtClean="0"/>
              <a:pPr/>
              <a:t>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 wash</a:t>
            </a:r>
          </a:p>
          <a:p>
            <a:r>
              <a:rPr lang="en-US" dirty="0" smtClean="0"/>
              <a:t>2006 </a:t>
            </a:r>
            <a:r>
              <a:rPr lang="en-US" dirty="0" err="1" smtClean="0"/>
              <a:t>pics</a:t>
            </a:r>
            <a:r>
              <a:rPr lang="en-US" dirty="0" smtClean="0"/>
              <a:t> – things get more modern</a:t>
            </a:r>
            <a:endParaRPr lang="en-US" dirty="0"/>
          </a:p>
        </p:txBody>
      </p:sp>
      <p:sp>
        <p:nvSpPr>
          <p:cNvPr id="4" name="Slide Number Placeholder 3"/>
          <p:cNvSpPr>
            <a:spLocks noGrp="1"/>
          </p:cNvSpPr>
          <p:nvPr>
            <p:ph type="sldNum" sz="quarter" idx="10"/>
          </p:nvPr>
        </p:nvSpPr>
        <p:spPr/>
        <p:txBody>
          <a:bodyPr/>
          <a:lstStyle/>
          <a:p>
            <a:fld id="{15E33F09-BCFC-411F-BA21-469EC3A0C5AF}" type="slidenum">
              <a:rPr lang="en-US" smtClean="0"/>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2008</a:t>
            </a:r>
            <a:r>
              <a:rPr lang="en-US" baseline="0" dirty="0" smtClean="0"/>
              <a:t> </a:t>
            </a:r>
            <a:r>
              <a:rPr lang="en-US" baseline="0" dirty="0" err="1" smtClean="0"/>
              <a:t>pics</a:t>
            </a:r>
            <a:r>
              <a:rPr lang="en-US" baseline="0" dirty="0" smtClean="0"/>
              <a:t> – more modern still!!!  This is the china foreigners want to see – </a:t>
            </a:r>
            <a:r>
              <a:rPr lang="en-US" baseline="0" dirty="0" err="1" smtClean="0"/>
              <a:t>mdoern</a:t>
            </a:r>
            <a:r>
              <a:rPr lang="en-US" baseline="0" dirty="0" smtClean="0"/>
              <a:t> companies, dogs walking, high rise buildings, </a:t>
            </a:r>
            <a:r>
              <a:rPr lang="en-US" baseline="0" dirty="0" err="1" smtClean="0"/>
              <a:t>starbucks</a:t>
            </a:r>
            <a:r>
              <a:rPr lang="en-US" baseline="0" dirty="0" smtClean="0"/>
              <a:t> and foreign </a:t>
            </a:r>
            <a:r>
              <a:rPr lang="en-US" baseline="0" dirty="0" err="1" smtClean="0"/>
              <a:t>mags</a:t>
            </a:r>
            <a:r>
              <a:rPr lang="en-US" baseline="0" dirty="0" smtClean="0"/>
              <a:t>, minicabs to get you from </a:t>
            </a:r>
            <a:r>
              <a:rPr lang="en-US" baseline="0" dirty="0" err="1" smtClean="0"/>
              <a:t>plac</a:t>
            </a:r>
            <a:r>
              <a:rPr lang="en-US" baseline="0" dirty="0" smtClean="0"/>
              <a:t> </a:t>
            </a:r>
            <a:r>
              <a:rPr lang="en-US" baseline="0" dirty="0" err="1" smtClean="0"/>
              <a:t>eto</a:t>
            </a:r>
            <a:r>
              <a:rPr lang="en-US" baseline="0" dirty="0" smtClean="0"/>
              <a:t> place.</a:t>
            </a:r>
          </a:p>
          <a:p>
            <a:endParaRPr lang="en-US" baseline="0" dirty="0" smtClean="0"/>
          </a:p>
          <a:p>
            <a:endParaRPr lang="en-US" baseline="0" dirty="0" smtClean="0"/>
          </a:p>
          <a:p>
            <a:r>
              <a:rPr lang="en-US" baseline="0" dirty="0" smtClean="0"/>
              <a:t>Williamson </a:t>
            </a:r>
            <a:r>
              <a:rPr lang="en-US" baseline="0" dirty="0" err="1" smtClean="0"/>
              <a:t>dickie</a:t>
            </a:r>
            <a:r>
              <a:rPr lang="en-US" baseline="0" dirty="0" smtClean="0"/>
              <a:t> –</a:t>
            </a:r>
          </a:p>
        </p:txBody>
      </p:sp>
      <p:sp>
        <p:nvSpPr>
          <p:cNvPr id="4" name="Slide Number Placeholder 3"/>
          <p:cNvSpPr>
            <a:spLocks noGrp="1"/>
          </p:cNvSpPr>
          <p:nvPr>
            <p:ph type="sldNum" sz="quarter" idx="10"/>
          </p:nvPr>
        </p:nvSpPr>
        <p:spPr/>
        <p:txBody>
          <a:bodyPr/>
          <a:lstStyle/>
          <a:p>
            <a:fld id="{15E33F09-BCFC-411F-BA21-469EC3A0C5AF}" type="slidenum">
              <a:rPr lang="en-US" smtClean="0"/>
              <a:pPr/>
              <a:t>51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D1879-536C-4DEE-ACFC-03608F8D6A29}" type="slidenum">
              <a:rPr lang="en-US"/>
              <a:pPr/>
              <a:t>53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46D6A-01A2-45E8-A0BC-CBFA276FBA26}" type="slidenum">
              <a:rPr lang="en-US"/>
              <a:pPr/>
              <a:t>55</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Goals – pop</a:t>
            </a:r>
            <a:r>
              <a:rPr lang="en-US" baseline="0" dirty="0" smtClean="0"/>
              <a:t> decline and increase in development</a:t>
            </a:r>
            <a:endParaRPr lang="en-US" dirty="0"/>
          </a:p>
        </p:txBody>
      </p:sp>
      <p:sp>
        <p:nvSpPr>
          <p:cNvPr id="4" name="Slide Number Placeholder 3"/>
          <p:cNvSpPr>
            <a:spLocks noGrp="1"/>
          </p:cNvSpPr>
          <p:nvPr>
            <p:ph type="sldNum" sz="quarter" idx="10"/>
          </p:nvPr>
        </p:nvSpPr>
        <p:spPr/>
        <p:txBody>
          <a:bodyPr/>
          <a:lstStyle/>
          <a:p>
            <a:fld id="{B77520BE-3EAD-44A8-837C-E03F878A6F58}" type="slidenum">
              <a:rPr lang="en-US" smtClean="0"/>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B788F-30FC-4B6A-A5C3-49F716718770}" type="slidenum">
              <a:rPr lang="en-US"/>
              <a:pPr/>
              <a:t>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E ended in 2003</a:t>
            </a:r>
          </a:p>
          <a:p>
            <a:r>
              <a:rPr lang="en-US"/>
              <a:t>F is still found today but is no longer guaranteed for new workers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C9BC7-9893-4A54-80AE-E09E4500B488}" type="slidenum">
              <a:rPr lang="en-US"/>
              <a:pPr/>
              <a:t>57</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Pop doubles in just 40 years!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3DA77-CDC3-4871-921A-045FD2EFCF1F}" type="slidenum">
              <a:rPr lang="en-US"/>
              <a:pPr/>
              <a:t>65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1A63E-0ACA-4B6E-B3EB-E148D8F9D034}" type="slidenum">
              <a:rPr lang="en-US"/>
              <a:pPr/>
              <a:t>66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3E124-078A-4F99-BE83-1CB25D1ADA9A}" type="slidenum">
              <a:rPr lang="en-US"/>
              <a:pPr/>
              <a:t>67</a:t>
            </a:fld>
            <a:endParaRPr lang="en-US"/>
          </a:p>
        </p:txBody>
      </p:sp>
      <p:sp>
        <p:nvSpPr>
          <p:cNvPr id="135170" name="Rectangle 2"/>
          <p:cNvSpPr>
            <a:spLocks noGrp="1" noRot="1" noChangeAspect="1" noChangeArrowheads="1" noTextEdit="1"/>
          </p:cNvSpPr>
          <p:nvPr>
            <p:ph type="sldImg"/>
          </p:nvPr>
        </p:nvSpPr>
        <p:spPr bwMode="auto">
          <a:xfrm>
            <a:off x="1117600" y="696913"/>
            <a:ext cx="4648200" cy="3487737"/>
          </a:xfrm>
          <a:prstGeom prst="rect">
            <a:avLst/>
          </a:prstGeom>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xfrm>
            <a:off x="917576" y="4416428"/>
            <a:ext cx="5046663" cy="4183063"/>
          </a:xfrm>
          <a:prstGeom prst="rect">
            <a:avLst/>
          </a:prstGeom>
          <a:solidFill>
            <a:srgbClr val="FFFFFF"/>
          </a:solidFill>
          <a:ln>
            <a:solidFill>
              <a:srgbClr val="000000"/>
            </a:solidFill>
            <a:miter lim="800000"/>
            <a:headEnd/>
            <a:tailEnd/>
          </a:ln>
        </p:spPr>
        <p:txBody>
          <a:bodyPr lIns="91915" tIns="45958" rIns="91915" bIns="45958"/>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D1108-7659-452C-9D76-EC9E430CBFF4}" type="slidenum">
              <a:rPr lang="en-US"/>
              <a:pPr/>
              <a:t>68</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A4E56-D229-467F-8AD4-D108712C9320}" type="slidenum">
              <a:rPr lang="en-US"/>
              <a:pPr/>
              <a:t>69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49D6E-608F-4FE0-8F50-6DFB1306D171}" type="slidenum">
              <a:rPr lang="en-US"/>
              <a:pPr/>
              <a:t>70</a:t>
            </a:fld>
            <a:endParaRPr lang="en-US"/>
          </a:p>
        </p:txBody>
      </p:sp>
      <p:sp>
        <p:nvSpPr>
          <p:cNvPr id="129026" name="Rectangle 1026"/>
          <p:cNvSpPr>
            <a:spLocks noGrp="1" noRot="1" noChangeAspect="1" noChangeArrowheads="1" noTextEdit="1"/>
          </p:cNvSpPr>
          <p:nvPr>
            <p:ph type="sldImg"/>
          </p:nvPr>
        </p:nvSpPr>
        <p:spPr>
          <a:ln/>
        </p:spPr>
      </p:sp>
      <p:sp>
        <p:nvSpPr>
          <p:cNvPr id="129027" name="Rectangle 1027"/>
          <p:cNvSpPr>
            <a:spLocks noGrp="1" noChangeArrowheads="1"/>
          </p:cNvSpPr>
          <p:nvPr>
            <p:ph type="body" idx="1"/>
          </p:nvPr>
        </p:nvSpPr>
        <p:spPr>
          <a:xfrm>
            <a:off x="917576" y="4416428"/>
            <a:ext cx="5046663" cy="4183063"/>
          </a:xfrm>
        </p:spPr>
        <p:txBody>
          <a:bodyPr/>
          <a:lstStyle/>
          <a:p>
            <a:pPr marL="228600" indent="-228600">
              <a:buFontTx/>
              <a:buNone/>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314D1-00D7-453F-B424-9A21C024FB60}" type="slidenum">
              <a:rPr lang="en-US"/>
              <a:pPr/>
              <a:t>71</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917576" y="4416428"/>
            <a:ext cx="5046663" cy="4183063"/>
          </a:xfrm>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2FE15-129F-456C-889A-DA3CC95FDFBF}" type="slidenum">
              <a:rPr lang="en-US"/>
              <a:pPr/>
              <a:t>73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9E1B9-5B83-473C-8F84-F08657DDECBB}" type="slidenum">
              <a:rPr lang="en-US"/>
              <a:pPr/>
              <a:t>76</a:t>
            </a:fld>
            <a:endParaRPr lang="en-US"/>
          </a:p>
        </p:txBody>
      </p:sp>
      <p:sp>
        <p:nvSpPr>
          <p:cNvPr id="64514"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85BE5-F850-48D5-BE20-09F87E0740CE}" type="slidenum">
              <a:rPr lang="en-US"/>
              <a:pPr/>
              <a:t>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DA319-FA2B-415D-AAAA-3B46C400E2A4}" type="slidenum">
              <a:rPr lang="en-US"/>
              <a:pPr/>
              <a:t>77</a:t>
            </a:fld>
            <a:endParaRPr lang="en-US"/>
          </a:p>
        </p:txBody>
      </p:sp>
      <p:sp>
        <p:nvSpPr>
          <p:cNvPr id="66562"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A3C08-60B8-4F0E-BA44-57BE6F188931}" type="slidenum">
              <a:rPr lang="en-US"/>
              <a:pPr/>
              <a:t>78</a:t>
            </a:fld>
            <a:endParaRPr lang="en-US"/>
          </a:p>
        </p:txBody>
      </p:sp>
      <p:sp>
        <p:nvSpPr>
          <p:cNvPr id="70658"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E087B-FED5-4906-890E-41F1F10BF75F}" type="slidenum">
              <a:rPr lang="en-US"/>
              <a:pPr/>
              <a:t>79</a:t>
            </a:fld>
            <a:endParaRPr lang="en-US"/>
          </a:p>
        </p:txBody>
      </p:sp>
      <p:sp>
        <p:nvSpPr>
          <p:cNvPr id="72706" name="Rectangle 2"/>
          <p:cNvSpPr>
            <a:spLocks noGrp="1" noRot="1" noChangeAspect="1" noChangeArrowheads="1" noTextEdit="1"/>
          </p:cNvSpPr>
          <p:nvPr>
            <p:ph type="sldImg"/>
          </p:nvPr>
        </p:nvSpPr>
        <p:spPr bwMode="auto">
          <a:xfrm>
            <a:off x="1146969" y="697230"/>
            <a:ext cx="4587875" cy="348615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9DBAD-B1C6-4B68-B426-C19E01C3DD5C}" type="slidenum">
              <a:rPr lang="en-US"/>
              <a:pPr/>
              <a:t>80</a:t>
            </a:fld>
            <a:endParaRPr lang="en-US"/>
          </a:p>
        </p:txBody>
      </p:sp>
      <p:sp>
        <p:nvSpPr>
          <p:cNvPr id="76802"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E33F09-BCFC-411F-BA21-469EC3A0C5AF}" type="slidenum">
              <a:rPr lang="en-US" smtClean="0"/>
              <a:pPr/>
              <a:t>81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Nail houses (</a:t>
            </a:r>
            <a:r>
              <a:rPr lang="en-US" dirty="0" err="1" smtClean="0"/>
              <a:t>dingzhi</a:t>
            </a:r>
            <a:r>
              <a:rPr lang="en-US" dirty="0" smtClean="0"/>
              <a:t> </a:t>
            </a:r>
            <a:r>
              <a:rPr lang="en-US" dirty="0" err="1" smtClean="0"/>
              <a:t>hu</a:t>
            </a:r>
            <a:r>
              <a:rPr lang="en-US" dirty="0" smtClean="0"/>
              <a:t>) – people refuse to move for developers.  Chongqing house is</a:t>
            </a:r>
            <a:r>
              <a:rPr lang="en-US" baseline="0" dirty="0" smtClean="0"/>
              <a:t> on an island.  </a:t>
            </a:r>
            <a:r>
              <a:rPr lang="en-US" dirty="0" smtClean="0"/>
              <a:t>.  Refused for two years to vacate</a:t>
            </a:r>
            <a:r>
              <a:rPr lang="en-US" baseline="0" dirty="0" smtClean="0"/>
              <a:t> and developers cut the power/water until they settled in 2007 (2 year battle). Nail houses because people are like stubborn nails and cannot be pounded down with a hammer</a:t>
            </a:r>
          </a:p>
          <a:p>
            <a:r>
              <a:rPr lang="en-US" dirty="0" smtClean="0"/>
              <a:t>March 2007, the People's Republic of China passed its first modern private property law.</a:t>
            </a:r>
            <a:r>
              <a:rPr lang="en-US" baseline="30000" dirty="0" smtClean="0">
                <a:hlinkClick r:id="" action="ppaction://hlinkfile"/>
              </a:rPr>
              <a:t>[5][6]</a:t>
            </a:r>
            <a:r>
              <a:rPr lang="en-US" dirty="0" smtClean="0"/>
              <a:t> </a:t>
            </a:r>
            <a:r>
              <a:rPr lang="en-US" u="sng" dirty="0" smtClean="0"/>
              <a:t>The law prohibits government taking of land, except when it is in the public interest (so they can’t just take it from you)</a:t>
            </a:r>
            <a:r>
              <a:rPr lang="en-US" dirty="0" smtClean="0"/>
              <a:t>. The law strengthened the position of nail house owners, but did not entirely resolve whether making room for private commercial developments was a public interest that entitled the taking of land</a:t>
            </a:r>
          </a:p>
          <a:p>
            <a:endParaRPr lang="en-US" dirty="0" smtClean="0"/>
          </a:p>
          <a:p>
            <a:r>
              <a:rPr lang="en-US" dirty="0" smtClean="0"/>
              <a:t>Top </a:t>
            </a:r>
            <a:r>
              <a:rPr lang="en-US" baseline="0" dirty="0" smtClean="0"/>
              <a:t>right is in shanghai, bottom right is </a:t>
            </a:r>
            <a:r>
              <a:rPr lang="en-US" baseline="0" dirty="0" err="1" smtClean="0"/>
              <a:t>changsha</a:t>
            </a:r>
            <a:r>
              <a:rPr lang="en-US" baseline="0" dirty="0" smtClean="0"/>
              <a:t> (</a:t>
            </a:r>
            <a:r>
              <a:rPr lang="en-US" baseline="0" dirty="0" err="1" smtClean="0"/>
              <a:t>hunan</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15E33F09-BCFC-411F-BA21-469EC3A0C5AF}" type="slidenum">
              <a:rPr lang="en-US" smtClean="0"/>
              <a:pPr/>
              <a:t>82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7520BE-3EAD-44A8-837C-E03F878A6F5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Looks like a chicken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Guangxi, </a:t>
            </a:r>
            <a:r>
              <a:rPr lang="en-US" b="0" dirty="0" err="1" smtClean="0"/>
              <a:t>Nei</a:t>
            </a:r>
            <a:r>
              <a:rPr lang="en-US" b="0" dirty="0" smtClean="0"/>
              <a:t> Mongol, Ningxia, Xinjiang Uygur, Xizang (Tibet) –</a:t>
            </a:r>
            <a:r>
              <a:rPr lang="en-US" b="0" baseline="0" dirty="0" smtClean="0"/>
              <a:t> </a:t>
            </a:r>
            <a:r>
              <a:rPr lang="en-US" b="0" baseline="0" dirty="0" err="1" smtClean="0"/>
              <a:t>Ars</a:t>
            </a:r>
            <a:r>
              <a:rPr lang="en-US" b="0" baseline="0" dirty="0" smtClean="0"/>
              <a:t> = autonomous regions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Municipalities = </a:t>
            </a:r>
            <a:r>
              <a:rPr lang="en-US" b="0" baseline="0" dirty="0" err="1" smtClean="0"/>
              <a:t>tianjin</a:t>
            </a:r>
            <a:r>
              <a:rPr lang="en-US" b="0" baseline="0" dirty="0" smtClean="0"/>
              <a:t>, </a:t>
            </a:r>
            <a:r>
              <a:rPr lang="en-US" b="0" baseline="0" dirty="0" err="1" smtClean="0"/>
              <a:t>beijing</a:t>
            </a:r>
            <a:r>
              <a:rPr lang="en-US" b="0" baseline="0" dirty="0" smtClean="0"/>
              <a:t>, </a:t>
            </a:r>
            <a:r>
              <a:rPr lang="en-US" b="0" baseline="0" dirty="0" err="1" smtClean="0"/>
              <a:t>chongqing</a:t>
            </a:r>
            <a:r>
              <a:rPr lang="en-US" b="0" baseline="0" dirty="0" smtClean="0"/>
              <a:t>, shanghai</a:t>
            </a:r>
            <a:endParaRPr lang="en-US" dirty="0" smtClean="0"/>
          </a:p>
          <a:p>
            <a:r>
              <a:rPr lang="en-US" dirty="0" smtClean="0"/>
              <a:t>Special administrative</a:t>
            </a:r>
            <a:r>
              <a:rPr lang="en-US" baseline="0" dirty="0" smtClean="0"/>
              <a:t> regions = HK and </a:t>
            </a:r>
            <a:r>
              <a:rPr lang="en-US" baseline="0" dirty="0" err="1" smtClean="0"/>
              <a:t>macao</a:t>
            </a:r>
            <a:endParaRPr lang="en-US" baseline="0" dirty="0" smtClean="0"/>
          </a:p>
          <a:p>
            <a:r>
              <a:rPr lang="en-US" baseline="0" dirty="0" smtClean="0"/>
              <a:t>Taiwan is the 23</a:t>
            </a:r>
            <a:r>
              <a:rPr lang="en-US" baseline="30000" dirty="0" smtClean="0"/>
              <a:t>rd</a:t>
            </a:r>
            <a:r>
              <a:rPr lang="en-US" baseline="0" dirty="0" smtClean="0"/>
              <a:t> province</a:t>
            </a:r>
            <a:endParaRPr lang="en-US" dirty="0"/>
          </a:p>
        </p:txBody>
      </p:sp>
      <p:sp>
        <p:nvSpPr>
          <p:cNvPr id="4" name="Slide Number Placeholder 3"/>
          <p:cNvSpPr>
            <a:spLocks noGrp="1"/>
          </p:cNvSpPr>
          <p:nvPr>
            <p:ph type="sldNum" sz="quarter" idx="10"/>
          </p:nvPr>
        </p:nvSpPr>
        <p:spPr/>
        <p:txBody>
          <a:bodyPr/>
          <a:lstStyle/>
          <a:p>
            <a:fld id="{139B9354-7FA2-4CF7-903A-B24DF431A4A8}"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A7217-61C6-4625-A7FB-2FEF777990FB}" type="slidenum">
              <a:rPr lang="en-US"/>
              <a:pPr/>
              <a:t>12</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539B1-E5F7-4C84-A438-6B9965566609}" type="slidenum">
              <a:rPr lang="en-US"/>
              <a:pPr/>
              <a:t>14</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A7217-61C6-4625-A7FB-2FEF777990FB}" type="slidenum">
              <a:rPr lang="en-US"/>
              <a:pPr/>
              <a:t>17</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470025"/>
          </a:xfrm>
        </p:spPr>
        <p:txBody>
          <a:bodyPr anchor="ctr"/>
          <a:lstStyle/>
          <a:p>
            <a:r>
              <a:rPr kumimoji="0" lang="en-US" smtClean="0"/>
              <a:t>Click to edit Master title style</a:t>
            </a:r>
            <a:endParaRPr kumimoji="0" lang="en-US"/>
          </a:p>
        </p:txBody>
      </p:sp>
      <p:sp>
        <p:nvSpPr>
          <p:cNvPr id="3" name="Subtitle 2"/>
          <p:cNvSpPr>
            <a:spLocks noGrp="1"/>
          </p:cNvSpPr>
          <p:nvPr>
            <p:ph type="subTitle" idx="1"/>
          </p:nvPr>
        </p:nvSpPr>
        <p:spPr>
          <a:xfrm>
            <a:off x="1623397" y="3214686"/>
            <a:ext cx="5897206" cy="1500198"/>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D252A-20E6-4A78-A3E7-5D1B211540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01344-59B5-4DB0-BF4E-599E55D1008E}" type="slidenum">
              <a:rPr lang="en-US" smtClean="0"/>
              <a:pPr/>
              <a:t>‹#›</a:t>
            </a:fld>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68" y="642918"/>
            <a:ext cx="1543032" cy="548324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42918"/>
            <a:ext cx="6615130" cy="548324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CF93-0DD8-4AF3-99CA-CBC0A88DE9BF}" type="slidenum">
              <a:rPr lang="en-US" smtClean="0"/>
              <a:pPr/>
              <a:t>‹#›</a:t>
            </a:fld>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58763"/>
            <a:ext cx="8382000" cy="1311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76400"/>
            <a:ext cx="8382000" cy="4495800"/>
          </a:xfrm>
        </p:spPr>
        <p:txBody>
          <a:bodyPr/>
          <a:lstStyle/>
          <a:p>
            <a:endParaRPr lang="en-US"/>
          </a:p>
        </p:txBody>
      </p:sp>
      <p:sp>
        <p:nvSpPr>
          <p:cNvPr id="4" name="Date Placeholder 3"/>
          <p:cNvSpPr>
            <a:spLocks noGrp="1"/>
          </p:cNvSpPr>
          <p:nvPr>
            <p:ph type="dt" sz="half" idx="10"/>
          </p:nvPr>
        </p:nvSpPr>
        <p:spPr>
          <a:xfrm>
            <a:off x="2819400" y="6248400"/>
            <a:ext cx="1295400" cy="457200"/>
          </a:xfrm>
        </p:spPr>
        <p:txBody>
          <a:bodyPr/>
          <a:lstStyle>
            <a:lvl1pPr>
              <a:defRPr/>
            </a:lvl1pPr>
          </a:lstStyle>
          <a:p>
            <a:endParaRPr lang="en-US"/>
          </a:p>
        </p:txBody>
      </p:sp>
      <p:sp>
        <p:nvSpPr>
          <p:cNvPr id="5" name="Footer Placeholder 4"/>
          <p:cNvSpPr>
            <a:spLocks noGrp="1"/>
          </p:cNvSpPr>
          <p:nvPr>
            <p:ph type="ftr" sz="quarter" idx="11"/>
          </p:nvPr>
        </p:nvSpPr>
        <p:spPr>
          <a:xfrm>
            <a:off x="43434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467600" y="6248400"/>
            <a:ext cx="1295400" cy="457200"/>
          </a:xfrm>
        </p:spPr>
        <p:txBody>
          <a:bodyPr/>
          <a:lstStyle>
            <a:lvl1pPr>
              <a:defRPr/>
            </a:lvl1pPr>
          </a:lstStyle>
          <a:p>
            <a:fld id="{A8E24384-62EA-48C9-9D1A-D1FC125A654D}" type="slidenum">
              <a:rPr lang="en-US"/>
              <a:pPr/>
              <a:t>‹#›</a:t>
            </a:fld>
            <a:endParaRPr lang="en-US"/>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buSzPct val="50000"/>
              <a:buFont typeface="Wingdings"/>
              <a:buChar char=""/>
              <a:defRPr/>
            </a:lvl1pPr>
            <a:lvl2pPr>
              <a:buSzPct val="50000"/>
              <a:buFont typeface="Wingdings 2"/>
              <a:buChar char=""/>
              <a:defRPr/>
            </a:lvl2pPr>
            <a:lvl3pPr>
              <a:buSzPct val="50000"/>
              <a:buFont typeface="Wingdings"/>
              <a:buChar char="Y"/>
              <a:defRPr/>
            </a:lvl3pPr>
            <a:lvl4pPr>
              <a:buSzPct val="50000"/>
              <a:buFont typeface="Wingdings 2"/>
              <a:buChar char="³"/>
              <a:defRPr/>
            </a:lvl4pPr>
            <a:lvl5pPr>
              <a:buSzPct val="50000"/>
              <a:buFont typeface="Wingdings 2"/>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3479F-5A83-42B7-BC5F-5E24BED4B27A}" type="slidenum">
              <a:rPr lang="en-US" smtClean="0"/>
              <a:pPr/>
              <a:t>‹#›</a:t>
            </a:fld>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43183"/>
            <a:ext cx="6457968" cy="1362075"/>
          </a:xfrm>
        </p:spPr>
        <p:txBody>
          <a:bodyPr anchor="ctr"/>
          <a:lstStyle>
            <a:lvl1pPr algn="l">
              <a:defRPr sz="4000" b="0"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009383"/>
            <a:ext cx="4529142"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81FF1-58E0-4186-ADED-A4826E51F18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7710E-CDB3-439F-975E-CB84B7C1476B}" type="slidenum">
              <a:rPr lang="en-US" smtClean="0"/>
              <a:pPr/>
              <a:t>‹#›</a:t>
            </a:fld>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0"/>
            </a:lvl2pPr>
            <a:lvl3pPr marL="914400" indent="0">
              <a:buNone/>
              <a:defRPr sz="1800" b="0"/>
            </a:lvl3pPr>
            <a:lvl4pPr marL="1371600" indent="0">
              <a:buNone/>
              <a:defRPr sz="1600" b="0"/>
            </a:lvl4pPr>
            <a:lvl5pPr marL="1828800" indent="0">
              <a:buNone/>
              <a:defRPr sz="16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effectLst/>
              </a:defRPr>
            </a:lvl1pPr>
            <a:lvl2pPr marL="457200" indent="0">
              <a:buNone/>
              <a:defRPr sz="2000" b="0">
                <a:effectLst/>
              </a:defRPr>
            </a:lvl2pPr>
            <a:lvl3pPr marL="914400" indent="0">
              <a:buNone/>
              <a:defRPr sz="1800" b="0">
                <a:effectLst/>
              </a:defRPr>
            </a:lvl3pPr>
            <a:lvl4pPr marL="1371600" indent="0">
              <a:buNone/>
              <a:defRPr sz="1600" b="0">
                <a:effectLst/>
              </a:defRPr>
            </a:lvl4pPr>
            <a:lvl5pPr marL="1828800" indent="0">
              <a:buNone/>
              <a:defRPr sz="1600" b="0">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E788A-5D8A-4DF5-8153-CFBE588635EA}" type="slidenum">
              <a:rPr lang="en-US" smtClean="0"/>
              <a:pPr/>
              <a:t>‹#›</a:t>
            </a:fld>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050BB-804A-401B-AA0F-967AD660DF60}" type="slidenum">
              <a:rPr lang="en-US" smtClean="0"/>
              <a:pPr/>
              <a:t>‹#›</a:t>
            </a:fld>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809C4-5013-4CB4-8B5C-8041E7CA8B3F}" type="slidenum">
              <a:rPr lang="en-US" smtClean="0"/>
              <a:pPr/>
              <a:t>‹#›</a:t>
            </a:fld>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71480"/>
            <a:ext cx="3008313" cy="1071570"/>
          </a:xfrm>
        </p:spPr>
        <p:txBody>
          <a:bodyPr anchor="t"/>
          <a:lstStyle>
            <a:lvl1pPr algn="l">
              <a:defRPr sz="2000" b="0">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571481"/>
            <a:ext cx="5111750" cy="55546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1" y="1643051"/>
            <a:ext cx="3008313" cy="4483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4AF89-CE22-4B35-BEDD-2C4484C22ADA}" type="slidenum">
              <a:rPr lang="en-US" smtClean="0"/>
              <a:pPr/>
              <a:t>‹#›</a:t>
            </a:fld>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10" y="687306"/>
            <a:ext cx="850886" cy="4670520"/>
          </a:xfrm>
        </p:spPr>
        <p:txBody>
          <a:bodyPr vert="eaVert" anchor="ctr"/>
          <a:lstStyle>
            <a:lvl1pPr algn="ctr">
              <a:defRPr sz="2000" b="0">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00166" y="684213"/>
            <a:ext cx="6929486" cy="4673613"/>
          </a:xfrm>
          <a:prstGeom prst="roundRect">
            <a:avLst>
              <a:gd name="adj" fmla="val 5966"/>
            </a:avLst>
          </a:prstGeom>
          <a:solidFill>
            <a:schemeClr val="bg2">
              <a:tint val="60000"/>
              <a:alpha val="50000"/>
            </a:schemeClr>
          </a:solidFill>
          <a:effectLst>
            <a:outerShdw blurRad="127000" dist="101600" dir="2700000" algn="tl" rotWithShape="0">
              <a:srgbClr val="000000">
                <a:alpha val="43137"/>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1500166" y="5481658"/>
            <a:ext cx="6924037"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14C58-EC26-4751-ABF7-7208E7802A7D}" type="slidenum">
              <a:rPr lang="en-US" smtClean="0"/>
              <a:pPr/>
              <a:t>‹#›</a:t>
            </a:fld>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70104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0" y="6356350"/>
            <a:ext cx="2895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01090" y="0"/>
            <a:ext cx="642910" cy="571480"/>
          </a:xfrm>
          <a:prstGeom prst="roundRect">
            <a:avLst>
              <a:gd name="adj" fmla="val 16667"/>
            </a:avLst>
          </a:prstGeom>
        </p:spPr>
        <p:txBody>
          <a:bodyPr vert="horz" rtlCol="0" anchor="ctr"/>
          <a:lstStyle>
            <a:lvl1pPr algn="ctr" eaLnBrk="1" latinLnBrk="0" hangingPunct="1">
              <a:defRPr kumimoji="0" sz="1200">
                <a:solidFill>
                  <a:schemeClr val="tx1">
                    <a:tint val="75000"/>
                  </a:schemeClr>
                </a:solidFill>
              </a:defRPr>
            </a:lvl1pPr>
          </a:lstStyle>
          <a:p>
            <a:fld id="{BEF1A9B1-1787-45C8-A27B-C7FFCC6575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xmlns:p14="http://schemas.microsoft.com/office/powerpoint/2010/main" spd="slow">
    <p:fade thruBlk="1"/>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4400" kern="120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a:buChar char="z"/>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¹"/>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slide" Target="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6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OTSQozWP-r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6" Type="http://schemas.openxmlformats.org/officeDocument/2006/relationships/image" Target="../media/image71.tiff"/><Relationship Id="rId7" Type="http://schemas.openxmlformats.org/officeDocument/2006/relationships/image" Target="../media/image72.jpeg"/><Relationship Id="rId8" Type="http://schemas.openxmlformats.org/officeDocument/2006/relationships/image" Target="../media/image73.jpeg"/><Relationship Id="rId9" Type="http://schemas.openxmlformats.org/officeDocument/2006/relationships/image" Target="../media/image74.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jpeg"/><Relationship Id="rId8" Type="http://schemas.openxmlformats.org/officeDocument/2006/relationships/image" Target="../media/image80.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82.jpeg"/><Relationship Id="rId5" Type="http://schemas.openxmlformats.org/officeDocument/2006/relationships/image" Target="../media/image83.jpeg"/><Relationship Id="rId6" Type="http://schemas.openxmlformats.org/officeDocument/2006/relationships/image" Target="../media/image84.jpeg"/><Relationship Id="rId7" Type="http://schemas.openxmlformats.org/officeDocument/2006/relationships/image" Target="../media/image85.jpeg"/><Relationship Id="rId8" Type="http://schemas.openxmlformats.org/officeDocument/2006/relationships/image" Target="../media/image86.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1" Type="http://schemas.openxmlformats.org/officeDocument/2006/relationships/slideLayout" Target="../slideLayouts/slideLayout2.xml"/><Relationship Id="rId2" Type="http://schemas.openxmlformats.org/officeDocument/2006/relationships/image" Target="../media/image87.jpeg"/></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jpeg"/><Relationship Id="rId5" Type="http://schemas.openxmlformats.org/officeDocument/2006/relationships/image" Target="../media/image9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jpeg"/><Relationship Id="rId1" Type="http://schemas.openxmlformats.org/officeDocument/2006/relationships/slideLayout" Target="../slideLayouts/slideLayout2.xml"/><Relationship Id="rId2" Type="http://schemas.openxmlformats.org/officeDocument/2006/relationships/image" Target="../media/image9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1.jpeg"/></Relationships>
</file>

<file path=ppt/slides/_rels/slide67.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04.jpeg"/></Relationships>
</file>

<file path=ppt/slides/_rels/slide69.xml.rels><?xml version="1.0" encoding="UTF-8" standalone="yes"?>
<Relationships xmlns="http://schemas.openxmlformats.org/package/2006/relationships"><Relationship Id="rId3" Type="http://schemas.openxmlformats.org/officeDocument/2006/relationships/image" Target="../media/image105.gif"/><Relationship Id="rId4" Type="http://schemas.openxmlformats.org/officeDocument/2006/relationships/image" Target="../media/image106.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7.gi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0.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1.gi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13.jpeg"/></Relationships>
</file>

<file path=ppt/slides/_rels/slide81.xml.rels><?xml version="1.0" encoding="UTF-8" standalone="yes"?>
<Relationships xmlns="http://schemas.openxmlformats.org/package/2006/relationships"><Relationship Id="rId3" Type="http://schemas.openxmlformats.org/officeDocument/2006/relationships/image" Target="../media/image114.jpeg"/><Relationship Id="rId4" Type="http://schemas.openxmlformats.org/officeDocument/2006/relationships/image" Target="../media/image115.jpeg"/><Relationship Id="rId5" Type="http://schemas.openxmlformats.org/officeDocument/2006/relationships/image" Target="../media/image116.jpeg"/><Relationship Id="rId6" Type="http://schemas.openxmlformats.org/officeDocument/2006/relationships/image" Target="../media/image117.jpeg"/><Relationship Id="rId7" Type="http://schemas.openxmlformats.org/officeDocument/2006/relationships/image" Target="../media/image118.jpeg"/><Relationship Id="rId8" Type="http://schemas.openxmlformats.org/officeDocument/2006/relationships/image" Target="../media/image119.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82.xml.rels><?xml version="1.0" encoding="UTF-8" standalone="yes"?>
<Relationships xmlns="http://schemas.openxmlformats.org/package/2006/relationships"><Relationship Id="rId3" Type="http://schemas.openxmlformats.org/officeDocument/2006/relationships/image" Target="../media/image120.jpeg"/><Relationship Id="rId4" Type="http://schemas.openxmlformats.org/officeDocument/2006/relationships/image" Target="../media/image121.jpeg"/><Relationship Id="rId5" Type="http://schemas.openxmlformats.org/officeDocument/2006/relationships/image" Target="../media/image122.jpeg"/><Relationship Id="rId6" Type="http://schemas.openxmlformats.org/officeDocument/2006/relationships/image" Target="../media/image123.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3.xml.rels><?xml version="1.0" encoding="UTF-8" standalone="yes"?>
<Relationships xmlns="http://schemas.openxmlformats.org/package/2006/relationships"><Relationship Id="rId3" Type="http://schemas.openxmlformats.org/officeDocument/2006/relationships/hyperlink" Target="http://www.fordham.edu/halsall/eastasia/eastasiasbook.html" TargetMode="External"/><Relationship Id="rId4" Type="http://schemas.openxmlformats.org/officeDocument/2006/relationships/hyperlink" Target="http://sun.sino.uni-heidelberg.de/igcs/" TargetMode="External"/><Relationship Id="rId5" Type="http://schemas.openxmlformats.org/officeDocument/2006/relationships/hyperlink" Target="http://www.wilsoncenter.org/index.cfm?fuseaction=topics.home&amp;topic_id=1421" TargetMode="External"/><Relationship Id="rId6" Type="http://schemas.openxmlformats.org/officeDocument/2006/relationships/hyperlink" Target="http://www.hrichina.org/" TargetMode="External"/><Relationship Id="rId1" Type="http://schemas.openxmlformats.org/officeDocument/2006/relationships/slideLayout" Target="../slideLayouts/slideLayout2.xml"/><Relationship Id="rId2" Type="http://schemas.openxmlformats.org/officeDocument/2006/relationships/hyperlink" Target="http://www.iisg.nl/~landsberger/map.html"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25.jpeg"/><Relationship Id="rId4" Type="http://schemas.openxmlformats.org/officeDocument/2006/relationships/image" Target="../media/image126.jpeg"/><Relationship Id="rId5" Type="http://schemas.openxmlformats.org/officeDocument/2006/relationships/image" Target="../media/image127.jpeg"/><Relationship Id="rId6" Type="http://schemas.openxmlformats.org/officeDocument/2006/relationships/image" Target="../media/image128.jpeg"/><Relationship Id="rId1" Type="http://schemas.openxmlformats.org/officeDocument/2006/relationships/slideLayout" Target="../slideLayouts/slideLayout1.xml"/><Relationship Id="rId2" Type="http://schemas.openxmlformats.org/officeDocument/2006/relationships/image" Target="../media/image1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0"/>
            <a:ext cx="9144000" cy="1295400"/>
          </a:xfrm>
          <a:solidFill>
            <a:srgbClr val="339966">
              <a:alpha val="77000"/>
            </a:srgbClr>
          </a:solidFill>
          <a:ln/>
        </p:spPr>
        <p:txBody>
          <a:bodyPr>
            <a:normAutofit/>
          </a:bodyPr>
          <a:lstStyle/>
          <a:p>
            <a:pPr algn="ctr"/>
            <a:r>
              <a:rPr lang="en-US" sz="4000" dirty="0" smtClean="0">
                <a:solidFill>
                  <a:schemeClr val="bg1">
                    <a:lumMod val="50000"/>
                  </a:schemeClr>
                </a:solidFill>
              </a:rPr>
              <a:t>Politics of China</a:t>
            </a:r>
            <a:r>
              <a:rPr lang="en-US" dirty="0">
                <a:solidFill>
                  <a:schemeClr val="bg1">
                    <a:lumMod val="50000"/>
                  </a:schemeClr>
                </a:solidFill>
              </a:rPr>
              <a:t/>
            </a:r>
            <a:br>
              <a:rPr lang="en-US" dirty="0">
                <a:solidFill>
                  <a:schemeClr val="bg1">
                    <a:lumMod val="50000"/>
                  </a:schemeClr>
                </a:solidFill>
              </a:rPr>
            </a:br>
            <a:r>
              <a:rPr lang="en-US" sz="2000" dirty="0" smtClean="0">
                <a:solidFill>
                  <a:schemeClr val="bg1">
                    <a:lumMod val="50000"/>
                  </a:schemeClr>
                </a:solidFill>
              </a:rPr>
              <a:t>Chapter 13! </a:t>
            </a:r>
            <a:endParaRPr lang="en-US" sz="2000" dirty="0">
              <a:solidFill>
                <a:schemeClr val="bg1">
                  <a:lumMod val="50000"/>
                </a:schemeClr>
              </a:solidFill>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Pronunciation Guide</a:t>
            </a:r>
            <a:endParaRPr lang="en-US" dirty="0"/>
          </a:p>
        </p:txBody>
      </p:sp>
      <p:sp>
        <p:nvSpPr>
          <p:cNvPr id="3" name="Content Placeholder 2"/>
          <p:cNvSpPr>
            <a:spLocks noGrp="1"/>
          </p:cNvSpPr>
          <p:nvPr>
            <p:ph idx="1"/>
          </p:nvPr>
        </p:nvSpPr>
        <p:spPr/>
        <p:txBody>
          <a:bodyPr>
            <a:normAutofit/>
          </a:bodyPr>
          <a:lstStyle/>
          <a:p>
            <a:r>
              <a:rPr lang="en-US" dirty="0" smtClean="0"/>
              <a:t>Q = </a:t>
            </a:r>
            <a:r>
              <a:rPr lang="en-US" dirty="0" err="1" smtClean="0"/>
              <a:t>ch</a:t>
            </a:r>
            <a:r>
              <a:rPr lang="en-US" dirty="0" smtClean="0"/>
              <a:t>   (Qin = Chin)</a:t>
            </a:r>
          </a:p>
          <a:p>
            <a:r>
              <a:rPr lang="en-US" dirty="0" smtClean="0"/>
              <a:t>X = </a:t>
            </a:r>
            <a:r>
              <a:rPr lang="en-US" dirty="0" err="1" smtClean="0"/>
              <a:t>sh</a:t>
            </a:r>
            <a:r>
              <a:rPr lang="en-US" dirty="0" smtClean="0"/>
              <a:t>   (Liu </a:t>
            </a:r>
            <a:r>
              <a:rPr lang="en-US" dirty="0" err="1" smtClean="0"/>
              <a:t>Xiaoqi</a:t>
            </a:r>
            <a:r>
              <a:rPr lang="en-US" dirty="0" smtClean="0"/>
              <a:t> = </a:t>
            </a:r>
            <a:r>
              <a:rPr lang="en-US" dirty="0" err="1" smtClean="0"/>
              <a:t>sh-ow</a:t>
            </a:r>
            <a:r>
              <a:rPr lang="en-US" dirty="0" smtClean="0"/>
              <a:t>, </a:t>
            </a:r>
            <a:r>
              <a:rPr lang="en-US" dirty="0" err="1" smtClean="0"/>
              <a:t>chee</a:t>
            </a:r>
            <a:r>
              <a:rPr lang="en-US" dirty="0" smtClean="0"/>
              <a:t>)</a:t>
            </a:r>
          </a:p>
          <a:p>
            <a:r>
              <a:rPr lang="en-US" dirty="0" smtClean="0"/>
              <a:t>C = </a:t>
            </a:r>
            <a:r>
              <a:rPr lang="en-US" dirty="0" err="1" smtClean="0"/>
              <a:t>ts</a:t>
            </a:r>
            <a:r>
              <a:rPr lang="en-US" dirty="0" smtClean="0"/>
              <a:t>  (“</a:t>
            </a:r>
            <a:r>
              <a:rPr lang="en-US" dirty="0" err="1" smtClean="0"/>
              <a:t>ch</a:t>
            </a:r>
            <a:r>
              <a:rPr lang="en-US" dirty="0" smtClean="0"/>
              <a:t>” = </a:t>
            </a:r>
            <a:r>
              <a:rPr lang="en-US" dirty="0" err="1" smtClean="0"/>
              <a:t>ch</a:t>
            </a:r>
            <a:r>
              <a:rPr lang="en-US" dirty="0" smtClean="0"/>
              <a:t> but “c” alone = </a:t>
            </a:r>
            <a:r>
              <a:rPr lang="en-US" dirty="0" err="1" smtClean="0"/>
              <a:t>ts</a:t>
            </a:r>
            <a:r>
              <a:rPr lang="en-US" dirty="0" smtClean="0"/>
              <a:t>)</a:t>
            </a:r>
          </a:p>
          <a:p>
            <a:r>
              <a:rPr lang="en-US" dirty="0" err="1" smtClean="0"/>
              <a:t>Zh</a:t>
            </a:r>
            <a:r>
              <a:rPr lang="en-US" dirty="0" smtClean="0"/>
              <a:t> = j  (Zhou = </a:t>
            </a:r>
            <a:r>
              <a:rPr lang="en-US" dirty="0" err="1" smtClean="0"/>
              <a:t>joe</a:t>
            </a:r>
            <a:r>
              <a:rPr lang="en-US" dirty="0" smtClean="0"/>
              <a:t>)</a:t>
            </a:r>
          </a:p>
          <a:p>
            <a:pPr>
              <a:buNone/>
            </a:pPr>
            <a:endParaRPr lang="en-US" dirty="0" smtClean="0"/>
          </a:p>
          <a:p>
            <a:r>
              <a:rPr lang="en-US" dirty="0" smtClean="0"/>
              <a:t>Chinese names are ordered last names first</a:t>
            </a:r>
          </a:p>
          <a:p>
            <a:pPr lvl="1"/>
            <a:r>
              <a:rPr lang="en-US" dirty="0" smtClean="0"/>
              <a:t>Mao Zedong, Deng Xiaoping, Jiang </a:t>
            </a:r>
            <a:r>
              <a:rPr lang="en-US" dirty="0" err="1" smtClean="0"/>
              <a:t>Zemin</a:t>
            </a:r>
            <a:r>
              <a:rPr lang="en-US" dirty="0" smtClean="0"/>
              <a:t>, </a:t>
            </a:r>
            <a:r>
              <a:rPr lang="en-US" dirty="0" err="1" smtClean="0"/>
              <a:t>Hu</a:t>
            </a:r>
            <a:r>
              <a:rPr lang="en-US" dirty="0" smtClean="0"/>
              <a:t> </a:t>
            </a:r>
            <a:r>
              <a:rPr lang="en-US" dirty="0" err="1" smtClean="0"/>
              <a:t>Jintao</a:t>
            </a:r>
            <a:endParaRPr lang="en-US" dirty="0" smtClean="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naprovinces.jpg"/>
          <p:cNvPicPr>
            <a:picLocks noGrp="1" noChangeAspect="1"/>
          </p:cNvPicPr>
          <p:nvPr>
            <p:ph idx="1"/>
          </p:nvPr>
        </p:nvPicPr>
        <p:blipFill>
          <a:blip r:embed="rId3" cstate="print"/>
          <a:stretch>
            <a:fillRect/>
          </a:stretch>
        </p:blipFill>
        <p:spPr>
          <a:xfrm>
            <a:off x="533400" y="0"/>
            <a:ext cx="8034879" cy="6858000"/>
          </a:xfrm>
        </p:spPr>
      </p:pic>
      <p:sp>
        <p:nvSpPr>
          <p:cNvPr id="5" name="TextBox 4"/>
          <p:cNvSpPr txBox="1"/>
          <p:nvPr/>
        </p:nvSpPr>
        <p:spPr>
          <a:xfrm>
            <a:off x="609600" y="5029200"/>
            <a:ext cx="1915909" cy="1938992"/>
          </a:xfrm>
          <a:prstGeom prst="rect">
            <a:avLst/>
          </a:prstGeom>
          <a:noFill/>
        </p:spPr>
        <p:txBody>
          <a:bodyPr wrap="none" rtlCol="0">
            <a:spAutoFit/>
          </a:bodyPr>
          <a:lstStyle/>
          <a:p>
            <a:r>
              <a:rPr lang="en-US" dirty="0" smtClean="0">
                <a:solidFill>
                  <a:srgbClr val="FF0000"/>
                </a:solidFill>
              </a:rPr>
              <a:t>22.5 provinces</a:t>
            </a:r>
          </a:p>
          <a:p>
            <a:r>
              <a:rPr lang="en-US" dirty="0" smtClean="0">
                <a:solidFill>
                  <a:srgbClr val="FF0000"/>
                </a:solidFill>
              </a:rPr>
              <a:t>5 ARs</a:t>
            </a:r>
          </a:p>
          <a:p>
            <a:r>
              <a:rPr lang="en-US" dirty="0" smtClean="0">
                <a:solidFill>
                  <a:srgbClr val="FF0000"/>
                </a:solidFill>
              </a:rPr>
              <a:t>4 municipalities</a:t>
            </a:r>
          </a:p>
          <a:p>
            <a:r>
              <a:rPr lang="en-US" dirty="0" smtClean="0">
                <a:solidFill>
                  <a:srgbClr val="FF0000"/>
                </a:solidFill>
              </a:rPr>
              <a:t>2 SARs</a:t>
            </a:r>
          </a:p>
          <a:p>
            <a:endParaRPr lang="en-US" dirty="0"/>
          </a:p>
        </p:txBody>
      </p:sp>
      <p:sp>
        <p:nvSpPr>
          <p:cNvPr id="6" name="TextBox 5"/>
          <p:cNvSpPr txBox="1"/>
          <p:nvPr/>
        </p:nvSpPr>
        <p:spPr>
          <a:xfrm>
            <a:off x="2438400" y="228600"/>
            <a:ext cx="3581400" cy="461665"/>
          </a:xfrm>
          <a:prstGeom prst="rect">
            <a:avLst/>
          </a:prstGeom>
          <a:noFill/>
        </p:spPr>
        <p:txBody>
          <a:bodyPr wrap="square" rtlCol="0">
            <a:spAutoFit/>
          </a:bodyPr>
          <a:lstStyle/>
          <a:p>
            <a:r>
              <a:rPr lang="en-US" sz="2400" b="1" dirty="0" smtClean="0"/>
              <a:t>People’s Republic of China</a:t>
            </a:r>
            <a:endParaRPr lang="en-US" sz="2400" b="1"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14400" y="155448"/>
            <a:ext cx="7772400" cy="1063752"/>
          </a:xfrm>
        </p:spPr>
        <p:txBody>
          <a:bodyPr>
            <a:normAutofit/>
          </a:bodyPr>
          <a:lstStyle/>
          <a:p>
            <a:r>
              <a:rPr lang="en-US" dirty="0" smtClean="0"/>
              <a:t>Demographics </a:t>
            </a:r>
            <a:endParaRPr lang="en-US" dirty="0"/>
          </a:p>
        </p:txBody>
      </p:sp>
      <p:sp>
        <p:nvSpPr>
          <p:cNvPr id="98307" name="Rectangle 3"/>
          <p:cNvSpPr>
            <a:spLocks noGrp="1" noChangeArrowheads="1"/>
          </p:cNvSpPr>
          <p:nvPr>
            <p:ph idx="1"/>
          </p:nvPr>
        </p:nvSpPr>
        <p:spPr>
          <a:xfrm>
            <a:off x="609600" y="1143000"/>
            <a:ext cx="4495800" cy="2286000"/>
          </a:xfrm>
        </p:spPr>
        <p:txBody>
          <a:bodyPr>
            <a:normAutofit/>
          </a:bodyPr>
          <a:lstStyle/>
          <a:p>
            <a:r>
              <a:rPr lang="en-US" sz="2800" dirty="0"/>
              <a:t>Population = 1.3 billion</a:t>
            </a:r>
          </a:p>
          <a:p>
            <a:pPr lvl="1"/>
            <a:r>
              <a:rPr lang="en-US" sz="2400" dirty="0"/>
              <a:t>Rural/urban divide </a:t>
            </a:r>
            <a:r>
              <a:rPr lang="en-US" sz="2400" dirty="0" smtClean="0"/>
              <a:t>(55/45)</a:t>
            </a:r>
            <a:endParaRPr lang="en-US" sz="2400" dirty="0"/>
          </a:p>
          <a:p>
            <a:pPr lvl="1"/>
            <a:r>
              <a:rPr lang="en-US" sz="2400" dirty="0"/>
              <a:t>92% Han</a:t>
            </a:r>
          </a:p>
          <a:p>
            <a:pPr lvl="1"/>
            <a:r>
              <a:rPr lang="en-US" sz="2400" dirty="0"/>
              <a:t>200mil “floating”</a:t>
            </a:r>
          </a:p>
          <a:p>
            <a:pPr lvl="1"/>
            <a:r>
              <a:rPr lang="en-US" sz="2400" dirty="0">
                <a:hlinkClick r:id="" action="ppaction://noaction"/>
              </a:rPr>
              <a:t>Province/country </a:t>
            </a:r>
            <a:r>
              <a:rPr lang="en-US" sz="2400" dirty="0" smtClean="0">
                <a:hlinkClick r:id="" action="ppaction://noaction"/>
              </a:rPr>
              <a:t>parallels</a:t>
            </a:r>
            <a:endParaRPr lang="en-US" sz="2400" dirty="0"/>
          </a:p>
        </p:txBody>
      </p:sp>
      <p:pic>
        <p:nvPicPr>
          <p:cNvPr id="6" name="Picture 5" descr="subwaycrowd.jpg"/>
          <p:cNvPicPr>
            <a:picLocks noChangeAspect="1"/>
          </p:cNvPicPr>
          <p:nvPr/>
        </p:nvPicPr>
        <p:blipFill>
          <a:blip r:embed="rId3" cstate="print"/>
          <a:stretch>
            <a:fillRect/>
          </a:stretch>
        </p:blipFill>
        <p:spPr>
          <a:xfrm>
            <a:off x="5715000" y="1371600"/>
            <a:ext cx="3429000" cy="2188845"/>
          </a:xfrm>
          <a:prstGeom prst="rect">
            <a:avLst/>
          </a:prstGeom>
        </p:spPr>
      </p:pic>
      <p:pic>
        <p:nvPicPr>
          <p:cNvPr id="5" name="Picture 4" descr="chinaagepop.png"/>
          <p:cNvPicPr>
            <a:picLocks noChangeAspect="1"/>
          </p:cNvPicPr>
          <p:nvPr/>
        </p:nvPicPr>
        <p:blipFill>
          <a:blip r:embed="rId4" cstate="print"/>
          <a:stretch>
            <a:fillRect/>
          </a:stretch>
        </p:blipFill>
        <p:spPr>
          <a:xfrm>
            <a:off x="1828800" y="3657600"/>
            <a:ext cx="6019200" cy="3021543"/>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additive="base">
                                        <p:cTn id="25"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additive="base">
                                        <p:cTn id="31"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napopdensity.jpg"/>
          <p:cNvPicPr>
            <a:picLocks noGrp="1" noChangeAspect="1"/>
          </p:cNvPicPr>
          <p:nvPr>
            <p:ph idx="1"/>
          </p:nvPr>
        </p:nvPicPr>
        <p:blipFill>
          <a:blip r:embed="rId2" cstate="print"/>
          <a:stretch>
            <a:fillRect/>
          </a:stretch>
        </p:blipFill>
        <p:spPr>
          <a:xfrm>
            <a:off x="685800" y="0"/>
            <a:ext cx="7162800" cy="6789954"/>
          </a:xfr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914400" y="152400"/>
            <a:ext cx="7924800" cy="1219200"/>
          </a:xfrm>
        </p:spPr>
        <p:txBody>
          <a:bodyPr/>
          <a:lstStyle/>
          <a:p>
            <a:pPr>
              <a:buClr>
                <a:schemeClr val="folHlink"/>
              </a:buClr>
            </a:pPr>
            <a:r>
              <a:rPr lang="en-US" sz="3400" dirty="0"/>
              <a:t>Population (mil) of selected countries (</a:t>
            </a:r>
            <a:r>
              <a:rPr lang="en-US" sz="3400" dirty="0" smtClean="0"/>
              <a:t>2009) </a:t>
            </a:r>
            <a:r>
              <a:rPr lang="en-US" sz="3400" dirty="0"/>
              <a:t>&amp; Chinese provinces (</a:t>
            </a:r>
            <a:r>
              <a:rPr lang="en-US" sz="3400" dirty="0" smtClean="0"/>
              <a:t>2008)</a:t>
            </a:r>
            <a:endParaRPr lang="en-US" sz="3400" dirty="0"/>
          </a:p>
        </p:txBody>
      </p:sp>
      <p:sp>
        <p:nvSpPr>
          <p:cNvPr id="147459" name="Rectangle 3"/>
          <p:cNvSpPr>
            <a:spLocks noGrp="1" noChangeArrowheads="1"/>
          </p:cNvSpPr>
          <p:nvPr>
            <p:ph sz="half" idx="1"/>
          </p:nvPr>
        </p:nvSpPr>
        <p:spPr>
          <a:xfrm>
            <a:off x="990600" y="1600200"/>
            <a:ext cx="3352800" cy="4953000"/>
          </a:xfrm>
        </p:spPr>
        <p:txBody>
          <a:bodyPr>
            <a:normAutofit/>
          </a:bodyPr>
          <a:lstStyle/>
          <a:p>
            <a:pPr marL="533400" indent="-533400">
              <a:lnSpc>
                <a:spcPct val="80000"/>
              </a:lnSpc>
              <a:buClr>
                <a:schemeClr val="folHlink"/>
              </a:buClr>
              <a:buSzTx/>
              <a:buFont typeface="Wingdings" pitchFamily="2" charset="2"/>
              <a:buAutoNum type="arabicPeriod"/>
            </a:pPr>
            <a:r>
              <a:rPr lang="en-US" dirty="0"/>
              <a:t>China </a:t>
            </a:r>
            <a:r>
              <a:rPr lang="en-US" dirty="0" smtClean="0"/>
              <a:t>1338</a:t>
            </a:r>
            <a:endParaRPr lang="en-US" dirty="0"/>
          </a:p>
          <a:p>
            <a:pPr marL="533400" indent="-533400">
              <a:lnSpc>
                <a:spcPct val="80000"/>
              </a:lnSpc>
              <a:buClr>
                <a:schemeClr val="folHlink"/>
              </a:buClr>
              <a:buSzTx/>
              <a:buFont typeface="Wingdings" pitchFamily="2" charset="2"/>
              <a:buAutoNum type="arabicPeriod"/>
            </a:pPr>
            <a:r>
              <a:rPr lang="en-US" dirty="0"/>
              <a:t>India </a:t>
            </a:r>
            <a:r>
              <a:rPr lang="en-US" dirty="0" smtClean="0"/>
              <a:t>1166</a:t>
            </a:r>
            <a:endParaRPr lang="en-US" dirty="0"/>
          </a:p>
          <a:p>
            <a:pPr marL="533400" indent="-533400">
              <a:lnSpc>
                <a:spcPct val="80000"/>
              </a:lnSpc>
              <a:buClr>
                <a:schemeClr val="folHlink"/>
              </a:buClr>
              <a:buSzTx/>
              <a:buFont typeface="Wingdings" pitchFamily="2" charset="2"/>
              <a:buAutoNum type="arabicPeriod"/>
            </a:pPr>
            <a:r>
              <a:rPr lang="en-US" dirty="0"/>
              <a:t>USA </a:t>
            </a:r>
            <a:r>
              <a:rPr lang="en-US" dirty="0" smtClean="0"/>
              <a:t>307</a:t>
            </a:r>
            <a:endParaRPr lang="en-US" dirty="0"/>
          </a:p>
          <a:p>
            <a:pPr marL="533400" indent="-533400">
              <a:lnSpc>
                <a:spcPct val="80000"/>
              </a:lnSpc>
              <a:buClr>
                <a:schemeClr val="folHlink"/>
              </a:buClr>
              <a:buSzTx/>
              <a:buFont typeface="Wingdings" pitchFamily="2" charset="2"/>
              <a:buAutoNum type="arabicPeriod"/>
            </a:pPr>
            <a:r>
              <a:rPr lang="en-US" dirty="0"/>
              <a:t>Indonesia </a:t>
            </a:r>
            <a:r>
              <a:rPr lang="en-US" dirty="0" smtClean="0"/>
              <a:t>240</a:t>
            </a:r>
            <a:endParaRPr lang="en-US" dirty="0"/>
          </a:p>
          <a:p>
            <a:pPr marL="533400" indent="-533400">
              <a:lnSpc>
                <a:spcPct val="80000"/>
              </a:lnSpc>
              <a:buClr>
                <a:schemeClr val="folHlink"/>
              </a:buClr>
              <a:buSzTx/>
              <a:buFont typeface="Wingdings" pitchFamily="2" charset="2"/>
              <a:buAutoNum type="arabicPeriod"/>
            </a:pPr>
            <a:r>
              <a:rPr lang="en-US" dirty="0"/>
              <a:t>Brazil </a:t>
            </a:r>
            <a:r>
              <a:rPr lang="en-US" dirty="0" smtClean="0"/>
              <a:t>198</a:t>
            </a:r>
            <a:endParaRPr lang="en-US" dirty="0"/>
          </a:p>
          <a:p>
            <a:pPr marL="533400" indent="-533400">
              <a:lnSpc>
                <a:spcPct val="80000"/>
              </a:lnSpc>
              <a:buClr>
                <a:schemeClr val="folHlink"/>
              </a:buClr>
              <a:buSzTx/>
              <a:buFont typeface="Wingdings" pitchFamily="2" charset="2"/>
              <a:buAutoNum type="arabicPeriod"/>
            </a:pPr>
            <a:r>
              <a:rPr lang="en-US" dirty="0"/>
              <a:t>Pakistan </a:t>
            </a:r>
            <a:r>
              <a:rPr lang="en-US" dirty="0" smtClean="0"/>
              <a:t>176</a:t>
            </a:r>
            <a:endParaRPr lang="en-US" dirty="0"/>
          </a:p>
          <a:p>
            <a:pPr marL="533400" indent="-533400">
              <a:lnSpc>
                <a:spcPct val="80000"/>
              </a:lnSpc>
              <a:buClr>
                <a:schemeClr val="folHlink"/>
              </a:buClr>
              <a:buSzTx/>
              <a:buFont typeface="Wingdings" pitchFamily="2" charset="2"/>
              <a:buAutoNum type="arabicPeriod"/>
            </a:pPr>
            <a:r>
              <a:rPr lang="en-US" dirty="0"/>
              <a:t>Bangladesh </a:t>
            </a:r>
            <a:r>
              <a:rPr lang="en-US" dirty="0" smtClean="0"/>
              <a:t>156</a:t>
            </a:r>
            <a:endParaRPr lang="en-US" dirty="0"/>
          </a:p>
          <a:p>
            <a:pPr marL="533400" indent="-533400">
              <a:lnSpc>
                <a:spcPct val="80000"/>
              </a:lnSpc>
              <a:buClr>
                <a:schemeClr val="folHlink"/>
              </a:buClr>
              <a:buSzTx/>
              <a:buFont typeface="Wingdings" pitchFamily="2" charset="2"/>
              <a:buAutoNum type="arabicPeriod"/>
            </a:pPr>
            <a:r>
              <a:rPr lang="en-US" dirty="0" smtClean="0"/>
              <a:t>Nigeria 149</a:t>
            </a:r>
          </a:p>
          <a:p>
            <a:pPr marL="533400" indent="-533400">
              <a:lnSpc>
                <a:spcPct val="80000"/>
              </a:lnSpc>
              <a:buClr>
                <a:schemeClr val="folHlink"/>
              </a:buClr>
              <a:buSzTx/>
              <a:buFont typeface="Wingdings" pitchFamily="2" charset="2"/>
              <a:buAutoNum type="arabicPeriod"/>
            </a:pPr>
            <a:r>
              <a:rPr lang="en-US" dirty="0" smtClean="0"/>
              <a:t>Russia 140</a:t>
            </a:r>
            <a:endParaRPr lang="en-US" dirty="0"/>
          </a:p>
          <a:p>
            <a:pPr marL="533400" indent="-533400">
              <a:lnSpc>
                <a:spcPct val="80000"/>
              </a:lnSpc>
              <a:buClr>
                <a:schemeClr val="folHlink"/>
              </a:buClr>
              <a:buSzTx/>
              <a:buFont typeface="Wingdings" pitchFamily="2" charset="2"/>
              <a:buAutoNum type="arabicPeriod"/>
            </a:pPr>
            <a:r>
              <a:rPr lang="en-US" dirty="0" smtClean="0"/>
              <a:t>Japan </a:t>
            </a:r>
            <a:r>
              <a:rPr lang="en-US" dirty="0"/>
              <a:t>127</a:t>
            </a:r>
          </a:p>
          <a:p>
            <a:pPr marL="533400" indent="-533400">
              <a:lnSpc>
                <a:spcPct val="80000"/>
              </a:lnSpc>
              <a:buClr>
                <a:schemeClr val="folHlink"/>
              </a:buClr>
              <a:buSzTx/>
              <a:buFont typeface="Wingdings" pitchFamily="2" charset="2"/>
              <a:buAutoNum type="arabicPeriod"/>
            </a:pPr>
            <a:r>
              <a:rPr lang="en-US" dirty="0"/>
              <a:t>Mexico </a:t>
            </a:r>
            <a:r>
              <a:rPr lang="en-US" dirty="0" smtClean="0"/>
              <a:t>111</a:t>
            </a:r>
            <a:endParaRPr lang="en-US" dirty="0"/>
          </a:p>
        </p:txBody>
      </p:sp>
      <p:sp>
        <p:nvSpPr>
          <p:cNvPr id="147460" name="Rectangle 4"/>
          <p:cNvSpPr>
            <a:spLocks noGrp="1" noChangeArrowheads="1"/>
          </p:cNvSpPr>
          <p:nvPr>
            <p:ph sz="half" idx="2"/>
          </p:nvPr>
        </p:nvSpPr>
        <p:spPr>
          <a:xfrm>
            <a:off x="4114800" y="1524000"/>
            <a:ext cx="4648200" cy="5334000"/>
          </a:xfrm>
        </p:spPr>
        <p:txBody>
          <a:bodyPr/>
          <a:lstStyle/>
          <a:p>
            <a:pPr marL="533400" indent="-533400">
              <a:lnSpc>
                <a:spcPct val="80000"/>
              </a:lnSpc>
              <a:buClr>
                <a:schemeClr val="folHlink"/>
              </a:buClr>
              <a:buSzTx/>
            </a:pPr>
            <a:r>
              <a:rPr lang="en-US" sz="2600" b="1" dirty="0" smtClean="0">
                <a:solidFill>
                  <a:srgbClr val="FF0000"/>
                </a:solidFill>
              </a:rPr>
              <a:t>Guangdong 113</a:t>
            </a:r>
          </a:p>
          <a:p>
            <a:pPr marL="533400" indent="-533400">
              <a:lnSpc>
                <a:spcPct val="80000"/>
              </a:lnSpc>
              <a:buClr>
                <a:schemeClr val="folHlink"/>
              </a:buClr>
              <a:buSzTx/>
            </a:pPr>
            <a:r>
              <a:rPr lang="en-US" sz="2600" b="1" dirty="0" smtClean="0">
                <a:solidFill>
                  <a:srgbClr val="FF0000"/>
                </a:solidFill>
              </a:rPr>
              <a:t>Henan  99</a:t>
            </a:r>
            <a:endParaRPr lang="en-US" sz="2600" b="1" dirty="0">
              <a:solidFill>
                <a:srgbClr val="FF0000"/>
              </a:solidFill>
            </a:endParaRPr>
          </a:p>
          <a:p>
            <a:pPr marL="533400" indent="-533400">
              <a:lnSpc>
                <a:spcPct val="80000"/>
              </a:lnSpc>
              <a:buClr>
                <a:schemeClr val="folHlink"/>
              </a:buClr>
              <a:buSzTx/>
            </a:pPr>
            <a:r>
              <a:rPr lang="en-US" sz="2600" b="1" dirty="0" smtClean="0"/>
              <a:t>#12 Philippines 98</a:t>
            </a:r>
          </a:p>
          <a:p>
            <a:pPr marL="533400" indent="-533400">
              <a:lnSpc>
                <a:spcPct val="80000"/>
              </a:lnSpc>
              <a:buClr>
                <a:schemeClr val="folHlink"/>
              </a:buClr>
              <a:buSzTx/>
            </a:pPr>
            <a:r>
              <a:rPr lang="en-US" sz="2600" b="1" dirty="0" smtClean="0">
                <a:solidFill>
                  <a:srgbClr val="FF0000"/>
                </a:solidFill>
              </a:rPr>
              <a:t>Shandong  </a:t>
            </a:r>
            <a:r>
              <a:rPr lang="en-US" sz="2600" b="1" dirty="0">
                <a:solidFill>
                  <a:srgbClr val="FF0000"/>
                </a:solidFill>
              </a:rPr>
              <a:t>92 </a:t>
            </a:r>
          </a:p>
          <a:p>
            <a:pPr marL="533400" indent="-533400">
              <a:lnSpc>
                <a:spcPct val="80000"/>
              </a:lnSpc>
              <a:buClr>
                <a:schemeClr val="folHlink"/>
              </a:buClr>
              <a:buSzTx/>
            </a:pPr>
            <a:r>
              <a:rPr lang="en-US" sz="2600" b="1" dirty="0" smtClean="0">
                <a:solidFill>
                  <a:srgbClr val="FF0000"/>
                </a:solidFill>
              </a:rPr>
              <a:t>Sichuan  </a:t>
            </a:r>
            <a:r>
              <a:rPr lang="en-US" sz="2600" b="1" dirty="0">
                <a:solidFill>
                  <a:srgbClr val="FF0000"/>
                </a:solidFill>
              </a:rPr>
              <a:t>87</a:t>
            </a:r>
          </a:p>
          <a:p>
            <a:pPr marL="533400" indent="-533400">
              <a:lnSpc>
                <a:spcPct val="80000"/>
              </a:lnSpc>
              <a:buClr>
                <a:schemeClr val="folHlink"/>
              </a:buClr>
              <a:buSzTx/>
            </a:pPr>
            <a:r>
              <a:rPr lang="en-US" sz="2600" b="1" dirty="0" smtClean="0">
                <a:solidFill>
                  <a:srgbClr val="FF0000"/>
                </a:solidFill>
              </a:rPr>
              <a:t>Jiangsu  75</a:t>
            </a:r>
            <a:endParaRPr lang="en-US" sz="2600" b="1" dirty="0">
              <a:solidFill>
                <a:srgbClr val="FF0000"/>
              </a:solidFill>
            </a:endParaRPr>
          </a:p>
          <a:p>
            <a:pPr marL="533400" indent="-533400">
              <a:lnSpc>
                <a:spcPct val="80000"/>
              </a:lnSpc>
              <a:buClr>
                <a:schemeClr val="folHlink"/>
              </a:buClr>
              <a:buSzTx/>
            </a:pPr>
            <a:r>
              <a:rPr lang="en-US" sz="2600" b="1" dirty="0" err="1">
                <a:solidFill>
                  <a:srgbClr val="FF0000"/>
                </a:solidFill>
              </a:rPr>
              <a:t>Hebei</a:t>
            </a:r>
            <a:r>
              <a:rPr lang="en-US" sz="2600" b="1" dirty="0">
                <a:solidFill>
                  <a:srgbClr val="FF0000"/>
                </a:solidFill>
              </a:rPr>
              <a:t>  68</a:t>
            </a:r>
          </a:p>
          <a:p>
            <a:pPr marL="533400" indent="-533400">
              <a:lnSpc>
                <a:spcPct val="80000"/>
              </a:lnSpc>
              <a:buClr>
                <a:schemeClr val="folHlink"/>
              </a:buClr>
              <a:buSzTx/>
            </a:pPr>
            <a:r>
              <a:rPr lang="en-US" sz="2600" b="1" dirty="0">
                <a:solidFill>
                  <a:srgbClr val="FF0000"/>
                </a:solidFill>
              </a:rPr>
              <a:t>Hunan  67</a:t>
            </a:r>
          </a:p>
          <a:p>
            <a:pPr marL="533400" indent="-533400">
              <a:lnSpc>
                <a:spcPct val="80000"/>
              </a:lnSpc>
              <a:buClr>
                <a:schemeClr val="folHlink"/>
              </a:buClr>
              <a:buSzTx/>
            </a:pPr>
            <a:r>
              <a:rPr lang="en-US" sz="2600" b="1" dirty="0">
                <a:solidFill>
                  <a:srgbClr val="FF0000"/>
                </a:solidFill>
              </a:rPr>
              <a:t>Anhui  65</a:t>
            </a:r>
          </a:p>
          <a:p>
            <a:pPr marL="533400" indent="-533400">
              <a:lnSpc>
                <a:spcPct val="80000"/>
              </a:lnSpc>
              <a:buClr>
                <a:schemeClr val="folHlink"/>
              </a:buClr>
              <a:buSzTx/>
            </a:pPr>
            <a:r>
              <a:rPr lang="en-US" sz="2600" b="1" dirty="0"/>
              <a:t>#22 UK </a:t>
            </a:r>
            <a:r>
              <a:rPr lang="en-US" sz="2600" b="1" dirty="0" smtClean="0"/>
              <a:t>61</a:t>
            </a:r>
            <a:endParaRPr lang="en-US" sz="2600" b="1" dirty="0"/>
          </a:p>
          <a:p>
            <a:pPr marL="533400" indent="-533400">
              <a:lnSpc>
                <a:spcPct val="80000"/>
              </a:lnSpc>
              <a:buClr>
                <a:schemeClr val="folHlink"/>
              </a:buClr>
              <a:buSzTx/>
            </a:pPr>
            <a:r>
              <a:rPr lang="en-US" sz="2600" b="1" dirty="0">
                <a:solidFill>
                  <a:srgbClr val="FF0000"/>
                </a:solidFill>
              </a:rPr>
              <a:t>Hubei 60</a:t>
            </a:r>
          </a:p>
          <a:p>
            <a:pPr marL="533400" indent="-533400">
              <a:lnSpc>
                <a:spcPct val="80000"/>
              </a:lnSpc>
              <a:buClr>
                <a:schemeClr val="folHlink"/>
              </a:buClr>
              <a:buSzTx/>
            </a:pPr>
            <a:r>
              <a:rPr lang="en-US" sz="2600" b="1" dirty="0">
                <a:solidFill>
                  <a:srgbClr val="FF0000"/>
                </a:solidFill>
              </a:rPr>
              <a:t>Chongqing  </a:t>
            </a:r>
            <a:r>
              <a:rPr lang="en-US" sz="2600" b="1" dirty="0" smtClean="0">
                <a:solidFill>
                  <a:srgbClr val="FF0000"/>
                </a:solidFill>
              </a:rPr>
              <a:t>31</a:t>
            </a:r>
            <a:endParaRPr lang="en-US" sz="2600" b="1" dirty="0">
              <a:solidFill>
                <a:srgbClr val="FF0000"/>
              </a:solidFill>
            </a:endParaRPr>
          </a:p>
          <a:p>
            <a:pPr marL="533400" indent="-533400">
              <a:lnSpc>
                <a:spcPct val="80000"/>
              </a:lnSpc>
              <a:buClr>
                <a:schemeClr val="folHlink"/>
              </a:buClr>
              <a:buSzTx/>
            </a:pPr>
            <a:r>
              <a:rPr lang="en-US" sz="2600" b="1" dirty="0">
                <a:solidFill>
                  <a:srgbClr val="FF0000"/>
                </a:solidFill>
              </a:rPr>
              <a:t>Shanghai  20+ (#50</a:t>
            </a:r>
            <a:r>
              <a:rPr lang="en-US" sz="2600" b="1" dirty="0">
                <a:solidFill>
                  <a:srgbClr val="FFFF00"/>
                </a:solidFill>
              </a:rPr>
              <a:t>)</a:t>
            </a: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81000" y="152400"/>
            <a:ext cx="8763000" cy="1295400"/>
          </a:xfrm>
          <a:solidFill>
            <a:srgbClr val="EFEFFF">
              <a:alpha val="87000"/>
            </a:srgbClr>
          </a:solidFill>
          <a:ln/>
        </p:spPr>
        <p:txBody>
          <a:bodyPr>
            <a:normAutofit fontScale="90000"/>
          </a:bodyPr>
          <a:lstStyle/>
          <a:p>
            <a:r>
              <a:rPr lang="en-US" sz="3800" b="1" dirty="0">
                <a:solidFill>
                  <a:srgbClr val="EFEFFF"/>
                </a:solidFill>
                <a:hlinkClick r:id="rId3" action="ppaction://hlinksldjump"/>
              </a:rPr>
              <a:t>City comparisons: China has 100+ cities w/ 1mil+ people, the US only 9</a:t>
            </a:r>
          </a:p>
        </p:txBody>
      </p:sp>
      <p:sp>
        <p:nvSpPr>
          <p:cNvPr id="142339" name="AutoShape 3"/>
          <p:cNvSpPr>
            <a:spLocks noChangeArrowheads="1"/>
          </p:cNvSpPr>
          <p:nvPr/>
        </p:nvSpPr>
        <p:spPr bwMode="auto">
          <a:xfrm>
            <a:off x="4419600" y="1524000"/>
            <a:ext cx="2819400" cy="2209800"/>
          </a:xfrm>
          <a:prstGeom prst="doubleWave">
            <a:avLst>
              <a:gd name="adj1" fmla="val 6500"/>
              <a:gd name="adj2" fmla="val 0"/>
            </a:avLst>
          </a:prstGeom>
          <a:solidFill>
            <a:srgbClr val="FFFF99"/>
          </a:solidFill>
          <a:ln w="9525">
            <a:solidFill>
              <a:schemeClr val="tx1"/>
            </a:solidFill>
            <a:miter lim="800000"/>
            <a:headEnd/>
            <a:tailEnd/>
          </a:ln>
          <a:effectLst/>
        </p:spPr>
        <p:txBody>
          <a:bodyPr wrap="none" anchor="ctr"/>
          <a:lstStyle/>
          <a:p>
            <a:pPr algn="ctr"/>
            <a:r>
              <a:rPr lang="en-US" dirty="0">
                <a:solidFill>
                  <a:srgbClr val="C00000"/>
                </a:solidFill>
                <a:latin typeface="Times New Roman" pitchFamily="18" charset="0"/>
              </a:rPr>
              <a:t>Chongqing </a:t>
            </a:r>
            <a:r>
              <a:rPr lang="en-US" dirty="0" smtClean="0">
                <a:solidFill>
                  <a:srgbClr val="C00000"/>
                </a:solidFill>
                <a:latin typeface="Times New Roman" pitchFamily="18" charset="0"/>
              </a:rPr>
              <a:t>31 mil</a:t>
            </a:r>
            <a:endParaRPr lang="en-US" dirty="0">
              <a:solidFill>
                <a:srgbClr val="C00000"/>
              </a:solidFill>
              <a:latin typeface="Times New Roman" pitchFamily="18" charset="0"/>
            </a:endParaRPr>
          </a:p>
          <a:p>
            <a:pPr algn="ctr"/>
            <a:r>
              <a:rPr lang="en-US" dirty="0">
                <a:solidFill>
                  <a:srgbClr val="C00000"/>
                </a:solidFill>
                <a:latin typeface="Times New Roman" pitchFamily="18" charset="0"/>
              </a:rPr>
              <a:t>Xian 22.4 mil</a:t>
            </a:r>
          </a:p>
          <a:p>
            <a:pPr algn="ctr"/>
            <a:r>
              <a:rPr lang="en-US" dirty="0">
                <a:solidFill>
                  <a:srgbClr val="C00000"/>
                </a:solidFill>
                <a:latin typeface="Times New Roman" pitchFamily="18" charset="0"/>
              </a:rPr>
              <a:t>Chengdu 22.1mil</a:t>
            </a:r>
          </a:p>
          <a:p>
            <a:pPr algn="ctr"/>
            <a:r>
              <a:rPr lang="en-US" dirty="0">
                <a:solidFill>
                  <a:srgbClr val="C00000"/>
                </a:solidFill>
                <a:latin typeface="Times New Roman" pitchFamily="18" charset="0"/>
              </a:rPr>
              <a:t>Shanghai 20 mil+</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minoriti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xmlns:p14="http://schemas.microsoft.com/office/powerpoint/2010/mai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n-US" dirty="0"/>
              <a:t>Characteristics of the Modern Chinese state…</a:t>
            </a:r>
          </a:p>
        </p:txBody>
      </p:sp>
      <p:sp>
        <p:nvSpPr>
          <p:cNvPr id="98307" name="Rectangle 3"/>
          <p:cNvSpPr>
            <a:spLocks noGrp="1" noChangeArrowheads="1"/>
          </p:cNvSpPr>
          <p:nvPr>
            <p:ph idx="1"/>
          </p:nvPr>
        </p:nvSpPr>
        <p:spPr>
          <a:xfrm>
            <a:off x="381000" y="1600200"/>
            <a:ext cx="8763000" cy="2057400"/>
          </a:xfrm>
        </p:spPr>
        <p:txBody>
          <a:bodyPr/>
          <a:lstStyle/>
          <a:p>
            <a:r>
              <a:rPr lang="en-US" sz="2800" dirty="0" smtClean="0"/>
              <a:t>Military </a:t>
            </a:r>
            <a:r>
              <a:rPr lang="en-US" sz="2800" dirty="0"/>
              <a:t>= 2.3 million </a:t>
            </a:r>
            <a:endParaRPr lang="en-US" sz="2800" dirty="0" smtClean="0"/>
          </a:p>
          <a:p>
            <a:r>
              <a:rPr lang="en-US" sz="2800" dirty="0" smtClean="0"/>
              <a:t>PLA largest army (73%PLA, 17%AF, 10%N)</a:t>
            </a:r>
          </a:p>
          <a:p>
            <a:r>
              <a:rPr lang="en-US" sz="2800" dirty="0" smtClean="0"/>
              <a:t>Budget &amp; modernization concerns</a:t>
            </a:r>
          </a:p>
        </p:txBody>
      </p:sp>
      <p:pic>
        <p:nvPicPr>
          <p:cNvPr id="6" name="Picture 5" descr="military3.jpg"/>
          <p:cNvPicPr>
            <a:picLocks noChangeAspect="1"/>
          </p:cNvPicPr>
          <p:nvPr/>
        </p:nvPicPr>
        <p:blipFill>
          <a:blip r:embed="rId3" cstate="print"/>
          <a:stretch>
            <a:fillRect/>
          </a:stretch>
        </p:blipFill>
        <p:spPr>
          <a:xfrm>
            <a:off x="5435600" y="3276600"/>
            <a:ext cx="3708400" cy="2447544"/>
          </a:xfrm>
          <a:prstGeom prst="rect">
            <a:avLst/>
          </a:prstGeom>
        </p:spPr>
      </p:pic>
      <p:pic>
        <p:nvPicPr>
          <p:cNvPr id="7" name="Content Placeholder 3" descr="defensespending.gif"/>
          <p:cNvPicPr>
            <a:picLocks noChangeAspect="1"/>
          </p:cNvPicPr>
          <p:nvPr/>
        </p:nvPicPr>
        <p:blipFill>
          <a:blip r:embed="rId4" cstate="print"/>
          <a:stretch>
            <a:fillRect/>
          </a:stretch>
        </p:blipFill>
        <p:spPr bwMode="auto">
          <a:xfrm>
            <a:off x="457200" y="3938587"/>
            <a:ext cx="4857903" cy="2919413"/>
          </a:xfrm>
          <a:prstGeom prst="rect">
            <a:avLst/>
          </a:prstGeom>
          <a:noFill/>
          <a:ln w="9525">
            <a:noFill/>
            <a:miter lim="800000"/>
            <a:headEnd/>
            <a:tailEnd/>
          </a:ln>
          <a:effectLst/>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n-US"/>
              <a:t>Characteristics of the Modern Chinese state…</a:t>
            </a:r>
          </a:p>
        </p:txBody>
      </p:sp>
      <p:sp>
        <p:nvSpPr>
          <p:cNvPr id="98307" name="Rectangle 3"/>
          <p:cNvSpPr>
            <a:spLocks noGrp="1" noChangeArrowheads="1"/>
          </p:cNvSpPr>
          <p:nvPr>
            <p:ph idx="1"/>
          </p:nvPr>
        </p:nvSpPr>
        <p:spPr>
          <a:xfrm>
            <a:off x="457200" y="1600200"/>
            <a:ext cx="8686800" cy="5257800"/>
          </a:xfrm>
        </p:spPr>
        <p:txBody>
          <a:bodyPr/>
          <a:lstStyle/>
          <a:p>
            <a:r>
              <a:rPr lang="en-US" sz="2800" dirty="0" smtClean="0"/>
              <a:t>Economics </a:t>
            </a:r>
            <a:r>
              <a:rPr lang="en-US" sz="2800" dirty="0"/>
              <a:t>= “socialism with Chinese characteristics”</a:t>
            </a:r>
          </a:p>
          <a:p>
            <a:pPr lvl="1"/>
            <a:r>
              <a:rPr lang="en-US" sz="2400" dirty="0"/>
              <a:t>8-15% growth (GDP)/</a:t>
            </a:r>
            <a:r>
              <a:rPr lang="en-US" sz="2400" dirty="0" smtClean="0"/>
              <a:t>year  (10.3 % in 2010)</a:t>
            </a:r>
            <a:endParaRPr lang="en-US" sz="2400" dirty="0"/>
          </a:p>
          <a:p>
            <a:pPr lvl="1"/>
            <a:r>
              <a:rPr lang="en-US" sz="2400" dirty="0" smtClean="0"/>
              <a:t>Rising standard of living and GDP/capita ($7,000)</a:t>
            </a:r>
          </a:p>
          <a:p>
            <a:pPr lvl="1"/>
            <a:r>
              <a:rPr lang="en-US" sz="2400" dirty="0" smtClean="0"/>
              <a:t>2</a:t>
            </a:r>
            <a:r>
              <a:rPr lang="en-US" sz="2400" baseline="30000" dirty="0" smtClean="0"/>
              <a:t>nd</a:t>
            </a:r>
            <a:r>
              <a:rPr lang="en-US" sz="2400" dirty="0" smtClean="0"/>
              <a:t> largest luxury market</a:t>
            </a:r>
          </a:p>
          <a:p>
            <a:pPr lvl="1"/>
            <a:r>
              <a:rPr lang="en-US" sz="2400" dirty="0" smtClean="0">
                <a:hlinkClick r:id="rId3" action="ppaction://hlinksldjump"/>
              </a:rPr>
              <a:t>Foreign </a:t>
            </a:r>
            <a:r>
              <a:rPr lang="en-US" sz="2400" dirty="0">
                <a:hlinkClick r:id="rId3" action="ppaction://hlinksldjump"/>
              </a:rPr>
              <a:t>trade </a:t>
            </a:r>
            <a:r>
              <a:rPr lang="en-US" sz="2400" dirty="0"/>
              <a:t>increasing 15%/</a:t>
            </a:r>
            <a:r>
              <a:rPr lang="en-US" sz="2400" dirty="0" smtClean="0"/>
              <a:t>year</a:t>
            </a:r>
            <a:endParaRPr lang="en-US" sz="2400" dirty="0"/>
          </a:p>
        </p:txBody>
      </p:sp>
      <p:pic>
        <p:nvPicPr>
          <p:cNvPr id="4" name="Picture 3" descr="LV.jpg"/>
          <p:cNvPicPr>
            <a:picLocks noChangeAspect="1"/>
          </p:cNvPicPr>
          <p:nvPr/>
        </p:nvPicPr>
        <p:blipFill>
          <a:blip r:embed="rId4" cstate="print"/>
          <a:stretch>
            <a:fillRect/>
          </a:stretch>
        </p:blipFill>
        <p:spPr>
          <a:xfrm>
            <a:off x="2590800" y="3962400"/>
            <a:ext cx="3200400" cy="245364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dirty="0" smtClean="0"/>
              <a:t>US Trade Deficit with China….</a:t>
            </a:r>
            <a:endParaRPr lang="en-US" dirty="0"/>
          </a:p>
        </p:txBody>
      </p:sp>
      <p:sp>
        <p:nvSpPr>
          <p:cNvPr id="150531" name="Rectangle 3"/>
          <p:cNvSpPr>
            <a:spLocks noGrp="1" noChangeArrowheads="1"/>
          </p:cNvSpPr>
          <p:nvPr>
            <p:ph idx="1"/>
          </p:nvPr>
        </p:nvSpPr>
        <p:spPr>
          <a:xfrm>
            <a:off x="-304800" y="1676400"/>
            <a:ext cx="4267200" cy="4267200"/>
          </a:xfrm>
        </p:spPr>
        <p:txBody>
          <a:bodyPr>
            <a:normAutofit fontScale="92500" lnSpcReduction="10000"/>
          </a:bodyPr>
          <a:lstStyle/>
          <a:p>
            <a:pPr lvl="2"/>
            <a:r>
              <a:rPr lang="en-US" dirty="0" smtClean="0"/>
              <a:t>1990-1994 $25 </a:t>
            </a:r>
            <a:r>
              <a:rPr lang="en-US" dirty="0" err="1" smtClean="0"/>
              <a:t>bil</a:t>
            </a:r>
            <a:r>
              <a:rPr lang="en-US" dirty="0" smtClean="0"/>
              <a:t> USD/yr</a:t>
            </a:r>
          </a:p>
          <a:p>
            <a:pPr lvl="2"/>
            <a:r>
              <a:rPr lang="en-US" dirty="0" smtClean="0"/>
              <a:t>1994-1998 $50 </a:t>
            </a:r>
            <a:r>
              <a:rPr lang="en-US" dirty="0" err="1" smtClean="0"/>
              <a:t>bil</a:t>
            </a:r>
            <a:r>
              <a:rPr lang="en-US" dirty="0" smtClean="0"/>
              <a:t> USD/yr</a:t>
            </a:r>
          </a:p>
          <a:p>
            <a:pPr lvl="2"/>
            <a:r>
              <a:rPr lang="en-US" dirty="0" smtClean="0"/>
              <a:t>2004 </a:t>
            </a:r>
            <a:r>
              <a:rPr lang="en-US" dirty="0"/>
              <a:t>= $162 </a:t>
            </a:r>
            <a:r>
              <a:rPr lang="en-US" dirty="0" err="1" smtClean="0"/>
              <a:t>bil</a:t>
            </a:r>
            <a:r>
              <a:rPr lang="en-US" dirty="0" smtClean="0"/>
              <a:t> USD</a:t>
            </a:r>
            <a:endParaRPr lang="en-US" dirty="0"/>
          </a:p>
          <a:p>
            <a:pPr lvl="2"/>
            <a:r>
              <a:rPr lang="en-US" dirty="0"/>
              <a:t>2005 = $201.6 </a:t>
            </a:r>
            <a:r>
              <a:rPr lang="en-US" dirty="0" err="1"/>
              <a:t>bil</a:t>
            </a:r>
            <a:endParaRPr lang="en-US" dirty="0"/>
          </a:p>
          <a:p>
            <a:pPr lvl="2"/>
            <a:r>
              <a:rPr lang="en-US" dirty="0"/>
              <a:t>2006 = $</a:t>
            </a:r>
            <a:r>
              <a:rPr lang="en-US" dirty="0" smtClean="0"/>
              <a:t>232.6 </a:t>
            </a:r>
            <a:r>
              <a:rPr lang="en-US" dirty="0" err="1" smtClean="0"/>
              <a:t>bil</a:t>
            </a:r>
            <a:endParaRPr lang="en-US" dirty="0"/>
          </a:p>
          <a:p>
            <a:pPr lvl="2"/>
            <a:r>
              <a:rPr lang="en-US" dirty="0"/>
              <a:t>2007 = $256.3 </a:t>
            </a:r>
            <a:r>
              <a:rPr lang="en-US" dirty="0" err="1" smtClean="0"/>
              <a:t>bil</a:t>
            </a:r>
            <a:endParaRPr lang="en-US" dirty="0" smtClean="0"/>
          </a:p>
          <a:p>
            <a:pPr lvl="2"/>
            <a:r>
              <a:rPr lang="en-US" dirty="0" smtClean="0"/>
              <a:t>2008 = $268 </a:t>
            </a:r>
            <a:r>
              <a:rPr lang="en-US" dirty="0" err="1" smtClean="0"/>
              <a:t>bil</a:t>
            </a:r>
            <a:endParaRPr lang="en-US" dirty="0" smtClean="0"/>
          </a:p>
          <a:p>
            <a:pPr lvl="2"/>
            <a:r>
              <a:rPr lang="en-US" dirty="0" smtClean="0"/>
              <a:t>2009 = $223 </a:t>
            </a:r>
            <a:r>
              <a:rPr lang="en-US" dirty="0" err="1" smtClean="0"/>
              <a:t>bil</a:t>
            </a:r>
            <a:endParaRPr lang="en-US" dirty="0" smtClean="0"/>
          </a:p>
          <a:p>
            <a:pPr lvl="2"/>
            <a:r>
              <a:rPr lang="en-US" dirty="0" smtClean="0"/>
              <a:t>2010 = $270 </a:t>
            </a:r>
            <a:r>
              <a:rPr lang="en-US" dirty="0" err="1" smtClean="0"/>
              <a:t>bil</a:t>
            </a:r>
            <a:endParaRPr lang="en-US" dirty="0"/>
          </a:p>
        </p:txBody>
      </p:sp>
      <p:pic>
        <p:nvPicPr>
          <p:cNvPr id="5" name="Picture 4" descr="chinatrade.gif"/>
          <p:cNvPicPr>
            <a:picLocks noChangeAspect="1"/>
          </p:cNvPicPr>
          <p:nvPr/>
        </p:nvPicPr>
        <p:blipFill>
          <a:blip r:embed="rId2" cstate="print"/>
          <a:stretch>
            <a:fillRect/>
          </a:stretch>
        </p:blipFill>
        <p:spPr>
          <a:xfrm>
            <a:off x="3886200" y="2025958"/>
            <a:ext cx="5257800" cy="3927167"/>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3505200" cy="685800"/>
          </a:xfrm>
        </p:spPr>
        <p:txBody>
          <a:bodyPr>
            <a:normAutofit fontScale="90000"/>
          </a:bodyPr>
          <a:lstStyle/>
          <a:p>
            <a:r>
              <a:rPr lang="en-US" dirty="0" smtClean="0">
                <a:solidFill>
                  <a:srgbClr val="FFC000"/>
                </a:solidFill>
              </a:rPr>
              <a:t>What do you</a:t>
            </a:r>
            <a:endParaRPr lang="en-US" dirty="0">
              <a:solidFill>
                <a:srgbClr val="FFC000"/>
              </a:solidFill>
            </a:endParaRPr>
          </a:p>
        </p:txBody>
      </p:sp>
      <p:pic>
        <p:nvPicPr>
          <p:cNvPr id="4" name="Content Placeholder 3" descr="happybuddah.JPG"/>
          <p:cNvPicPr>
            <a:picLocks noGrp="1" noChangeAspect="1"/>
          </p:cNvPicPr>
          <p:nvPr>
            <p:ph idx="1"/>
          </p:nvPr>
        </p:nvPicPr>
        <p:blipFill>
          <a:blip r:embed="rId2" cstate="screen"/>
          <a:stretch>
            <a:fillRect/>
          </a:stretch>
        </p:blipFill>
        <p:spPr>
          <a:xfrm>
            <a:off x="3276600" y="1066800"/>
            <a:ext cx="3078906" cy="4114800"/>
          </a:xfrm>
        </p:spPr>
      </p:pic>
      <p:pic>
        <p:nvPicPr>
          <p:cNvPr id="8" name="Picture 7" descr="wildgoose_bball.jpg"/>
          <p:cNvPicPr>
            <a:picLocks noChangeAspect="1"/>
          </p:cNvPicPr>
          <p:nvPr/>
        </p:nvPicPr>
        <p:blipFill>
          <a:blip r:embed="rId3" cstate="print"/>
          <a:stretch>
            <a:fillRect/>
          </a:stretch>
        </p:blipFill>
        <p:spPr>
          <a:xfrm>
            <a:off x="6913789" y="0"/>
            <a:ext cx="2230211" cy="3352800"/>
          </a:xfrm>
          <a:prstGeom prst="rect">
            <a:avLst/>
          </a:prstGeom>
        </p:spPr>
      </p:pic>
      <p:pic>
        <p:nvPicPr>
          <p:cNvPr id="10" name="Picture 9" descr="calligraphy_park2.JPG"/>
          <p:cNvPicPr>
            <a:picLocks noChangeAspect="1"/>
          </p:cNvPicPr>
          <p:nvPr/>
        </p:nvPicPr>
        <p:blipFill>
          <a:blip r:embed="rId4" cstate="screen"/>
          <a:stretch>
            <a:fillRect/>
          </a:stretch>
        </p:blipFill>
        <p:spPr>
          <a:xfrm>
            <a:off x="0" y="304800"/>
            <a:ext cx="3146277" cy="2354207"/>
          </a:xfrm>
          <a:prstGeom prst="rect">
            <a:avLst/>
          </a:prstGeom>
        </p:spPr>
      </p:pic>
      <p:pic>
        <p:nvPicPr>
          <p:cNvPr id="11" name="Picture 10" descr="hotpot4.JPG"/>
          <p:cNvPicPr>
            <a:picLocks noChangeAspect="1"/>
          </p:cNvPicPr>
          <p:nvPr/>
        </p:nvPicPr>
        <p:blipFill>
          <a:blip r:embed="rId5" cstate="screen"/>
          <a:stretch>
            <a:fillRect/>
          </a:stretch>
        </p:blipFill>
        <p:spPr>
          <a:xfrm>
            <a:off x="6394391" y="4800600"/>
            <a:ext cx="2749609" cy="2057400"/>
          </a:xfrm>
          <a:prstGeom prst="rect">
            <a:avLst/>
          </a:prstGeom>
        </p:spPr>
      </p:pic>
      <p:sp>
        <p:nvSpPr>
          <p:cNvPr id="12" name="TextBox 11"/>
          <p:cNvSpPr txBox="1"/>
          <p:nvPr/>
        </p:nvSpPr>
        <p:spPr>
          <a:xfrm>
            <a:off x="914400" y="3276600"/>
            <a:ext cx="1828800" cy="830997"/>
          </a:xfrm>
          <a:prstGeom prst="rect">
            <a:avLst/>
          </a:prstGeom>
          <a:noFill/>
        </p:spPr>
        <p:txBody>
          <a:bodyPr wrap="square" rtlCol="0">
            <a:spAutoFit/>
          </a:bodyPr>
          <a:lstStyle/>
          <a:p>
            <a:r>
              <a:rPr lang="en-US" sz="4800" b="1" dirty="0" smtClean="0">
                <a:solidFill>
                  <a:srgbClr val="FFC000"/>
                </a:solidFill>
              </a:rPr>
              <a:t>Know</a:t>
            </a:r>
            <a:endParaRPr lang="en-US" sz="4800" b="1" dirty="0">
              <a:solidFill>
                <a:srgbClr val="FFC000"/>
              </a:solidFill>
            </a:endParaRPr>
          </a:p>
        </p:txBody>
      </p:sp>
      <p:sp>
        <p:nvSpPr>
          <p:cNvPr id="13" name="TextBox 12"/>
          <p:cNvSpPr txBox="1"/>
          <p:nvPr/>
        </p:nvSpPr>
        <p:spPr>
          <a:xfrm>
            <a:off x="7239000" y="3733800"/>
            <a:ext cx="1396536" cy="707886"/>
          </a:xfrm>
          <a:prstGeom prst="rect">
            <a:avLst/>
          </a:prstGeom>
          <a:noFill/>
        </p:spPr>
        <p:txBody>
          <a:bodyPr wrap="none" rtlCol="0">
            <a:spAutoFit/>
          </a:bodyPr>
          <a:lstStyle/>
          <a:p>
            <a:r>
              <a:rPr lang="en-US" sz="4000" b="1" dirty="0" smtClean="0">
                <a:solidFill>
                  <a:srgbClr val="FFC000"/>
                </a:solidFill>
              </a:rPr>
              <a:t>About</a:t>
            </a:r>
            <a:endParaRPr lang="en-US" sz="4000" b="1" dirty="0">
              <a:solidFill>
                <a:srgbClr val="FFC000"/>
              </a:solidFill>
            </a:endParaRPr>
          </a:p>
        </p:txBody>
      </p:sp>
      <p:sp>
        <p:nvSpPr>
          <p:cNvPr id="14" name="TextBox 13"/>
          <p:cNvSpPr txBox="1"/>
          <p:nvPr/>
        </p:nvSpPr>
        <p:spPr>
          <a:xfrm>
            <a:off x="3733800" y="5638800"/>
            <a:ext cx="2286000" cy="769441"/>
          </a:xfrm>
          <a:prstGeom prst="rect">
            <a:avLst/>
          </a:prstGeom>
          <a:noFill/>
        </p:spPr>
        <p:txBody>
          <a:bodyPr wrap="square" rtlCol="0">
            <a:spAutoFit/>
          </a:bodyPr>
          <a:lstStyle/>
          <a:p>
            <a:r>
              <a:rPr lang="en-US" sz="4400" b="1" dirty="0" smtClean="0">
                <a:solidFill>
                  <a:srgbClr val="FFC000"/>
                </a:solidFill>
              </a:rPr>
              <a:t>CHINA?</a:t>
            </a:r>
            <a:endParaRPr lang="en-US" sz="4400" b="1" dirty="0">
              <a:solidFill>
                <a:srgbClr val="FFC000"/>
              </a:solidFill>
            </a:endParaRPr>
          </a:p>
        </p:txBody>
      </p:sp>
      <p:pic>
        <p:nvPicPr>
          <p:cNvPr id="15" name="Picture 14" descr="bikes_chengdu.jpg"/>
          <p:cNvPicPr>
            <a:picLocks noChangeAspect="1"/>
          </p:cNvPicPr>
          <p:nvPr/>
        </p:nvPicPr>
        <p:blipFill>
          <a:blip r:embed="rId6" cstate="screen"/>
          <a:stretch>
            <a:fillRect/>
          </a:stretch>
        </p:blipFill>
        <p:spPr>
          <a:xfrm>
            <a:off x="0" y="4419600"/>
            <a:ext cx="3251200" cy="24384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066800" y="304800"/>
            <a:ext cx="7772400" cy="914400"/>
          </a:xfrm>
        </p:spPr>
        <p:txBody>
          <a:bodyPr/>
          <a:lstStyle/>
          <a:p>
            <a:r>
              <a:rPr lang="en-US"/>
              <a:t>Politically interesting…</a:t>
            </a:r>
          </a:p>
        </p:txBody>
      </p:sp>
      <p:sp>
        <p:nvSpPr>
          <p:cNvPr id="99331" name="Rectangle 3"/>
          <p:cNvSpPr>
            <a:spLocks noGrp="1" noChangeArrowheads="1"/>
          </p:cNvSpPr>
          <p:nvPr>
            <p:ph idx="1"/>
          </p:nvPr>
        </p:nvSpPr>
        <p:spPr>
          <a:xfrm>
            <a:off x="1295400" y="1752600"/>
            <a:ext cx="4419600" cy="4114800"/>
          </a:xfrm>
        </p:spPr>
        <p:txBody>
          <a:bodyPr/>
          <a:lstStyle/>
          <a:p>
            <a:r>
              <a:rPr lang="en-US" dirty="0"/>
              <a:t>History &amp; Culture</a:t>
            </a:r>
          </a:p>
          <a:p>
            <a:r>
              <a:rPr lang="en-US" dirty="0"/>
              <a:t>Rise of </a:t>
            </a:r>
            <a:r>
              <a:rPr lang="en-US" dirty="0" smtClean="0"/>
              <a:t>Mao</a:t>
            </a:r>
          </a:p>
          <a:p>
            <a:r>
              <a:rPr lang="en-US" dirty="0" smtClean="0"/>
              <a:t>Institutions</a:t>
            </a:r>
            <a:endParaRPr lang="en-US" dirty="0"/>
          </a:p>
          <a:p>
            <a:r>
              <a:rPr lang="en-US" dirty="0" smtClean="0"/>
              <a:t>Leaders &amp; succession</a:t>
            </a:r>
          </a:p>
        </p:txBody>
      </p:sp>
      <p:pic>
        <p:nvPicPr>
          <p:cNvPr id="99333" name="Picture 5" descr="China Trip 335"/>
          <p:cNvPicPr>
            <a:picLocks noChangeAspect="1" noChangeArrowheads="1"/>
          </p:cNvPicPr>
          <p:nvPr/>
        </p:nvPicPr>
        <p:blipFill>
          <a:blip r:embed="rId3" cstate="screen"/>
          <a:srcRect/>
          <a:stretch>
            <a:fillRect/>
          </a:stretch>
        </p:blipFill>
        <p:spPr bwMode="auto">
          <a:xfrm>
            <a:off x="5638800" y="1447800"/>
            <a:ext cx="3197225" cy="45974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09800" y="0"/>
            <a:ext cx="4495800" cy="1219200"/>
          </a:xfrm>
        </p:spPr>
        <p:txBody>
          <a:bodyPr/>
          <a:lstStyle/>
          <a:p>
            <a:pPr algn="ctr"/>
            <a:r>
              <a:rPr lang="en-US" sz="2800" dirty="0">
                <a:solidFill>
                  <a:srgbClr val="C00000"/>
                </a:solidFill>
              </a:rPr>
              <a:t>Culture &amp; Society</a:t>
            </a:r>
            <a:br>
              <a:rPr lang="en-US" sz="2800" dirty="0">
                <a:solidFill>
                  <a:srgbClr val="C00000"/>
                </a:solidFill>
              </a:rPr>
            </a:br>
            <a:r>
              <a:rPr lang="en-US" sz="2800" dirty="0">
                <a:solidFill>
                  <a:srgbClr val="C00000"/>
                </a:solidFill>
              </a:rPr>
              <a:t>5000 years of civilization</a:t>
            </a:r>
          </a:p>
        </p:txBody>
      </p:sp>
      <p:pic>
        <p:nvPicPr>
          <p:cNvPr id="76804" name="Picture 4" descr="forbidcity"/>
          <p:cNvPicPr>
            <a:picLocks noChangeAspect="1" noChangeArrowheads="1"/>
          </p:cNvPicPr>
          <p:nvPr/>
        </p:nvPicPr>
        <p:blipFill>
          <a:blip r:embed="rId2" cstate="screen"/>
          <a:srcRect/>
          <a:stretch>
            <a:fillRect/>
          </a:stretch>
        </p:blipFill>
        <p:spPr bwMode="auto">
          <a:xfrm>
            <a:off x="2971800" y="1562100"/>
            <a:ext cx="3078163" cy="2308225"/>
          </a:xfrm>
          <a:prstGeom prst="rect">
            <a:avLst/>
          </a:prstGeom>
          <a:noFill/>
        </p:spPr>
      </p:pic>
      <p:pic>
        <p:nvPicPr>
          <p:cNvPr id="76806" name="Picture 6" descr="statues_cloud"/>
          <p:cNvPicPr>
            <a:picLocks noChangeAspect="1" noChangeArrowheads="1"/>
          </p:cNvPicPr>
          <p:nvPr/>
        </p:nvPicPr>
        <p:blipFill>
          <a:blip r:embed="rId3" cstate="screen"/>
          <a:srcRect/>
          <a:stretch>
            <a:fillRect/>
          </a:stretch>
        </p:blipFill>
        <p:spPr bwMode="auto">
          <a:xfrm>
            <a:off x="6218238" y="4191000"/>
            <a:ext cx="2925762" cy="2193925"/>
          </a:xfrm>
          <a:prstGeom prst="rect">
            <a:avLst/>
          </a:prstGeom>
          <a:noFill/>
        </p:spPr>
      </p:pic>
      <p:pic>
        <p:nvPicPr>
          <p:cNvPr id="76807" name="Picture 7" descr="tiantan3"/>
          <p:cNvPicPr>
            <a:picLocks noChangeAspect="1" noChangeArrowheads="1"/>
          </p:cNvPicPr>
          <p:nvPr/>
        </p:nvPicPr>
        <p:blipFill>
          <a:blip r:embed="rId4" cstate="screen"/>
          <a:srcRect/>
          <a:stretch>
            <a:fillRect/>
          </a:stretch>
        </p:blipFill>
        <p:spPr bwMode="auto">
          <a:xfrm>
            <a:off x="6686550" y="152400"/>
            <a:ext cx="2457450" cy="3276600"/>
          </a:xfrm>
          <a:prstGeom prst="rect">
            <a:avLst/>
          </a:prstGeom>
          <a:noFill/>
        </p:spPr>
      </p:pic>
      <p:pic>
        <p:nvPicPr>
          <p:cNvPr id="76808" name="Picture 8" descr="gwall"/>
          <p:cNvPicPr>
            <a:picLocks noChangeAspect="1" noChangeArrowheads="1"/>
          </p:cNvPicPr>
          <p:nvPr/>
        </p:nvPicPr>
        <p:blipFill>
          <a:blip r:embed="rId5" cstate="print"/>
          <a:srcRect/>
          <a:stretch>
            <a:fillRect/>
          </a:stretch>
        </p:blipFill>
        <p:spPr bwMode="auto">
          <a:xfrm>
            <a:off x="152400" y="3429000"/>
            <a:ext cx="2278063" cy="3276600"/>
          </a:xfrm>
          <a:prstGeom prst="rect">
            <a:avLst/>
          </a:prstGeom>
          <a:noFill/>
        </p:spPr>
      </p:pic>
      <p:pic>
        <p:nvPicPr>
          <p:cNvPr id="76809" name="Picture 9" descr="leshan"/>
          <p:cNvPicPr>
            <a:picLocks noChangeAspect="1" noChangeArrowheads="1"/>
          </p:cNvPicPr>
          <p:nvPr/>
        </p:nvPicPr>
        <p:blipFill>
          <a:blip r:embed="rId6" cstate="screen"/>
          <a:srcRect/>
          <a:stretch>
            <a:fillRect/>
          </a:stretch>
        </p:blipFill>
        <p:spPr bwMode="auto">
          <a:xfrm>
            <a:off x="2590800" y="4038600"/>
            <a:ext cx="3556000" cy="2667000"/>
          </a:xfrm>
          <a:prstGeom prst="rect">
            <a:avLst/>
          </a:prstGeom>
          <a:noFill/>
        </p:spPr>
      </p:pic>
      <p:pic>
        <p:nvPicPr>
          <p:cNvPr id="76810" name="Picture 10" descr="teracotta2"/>
          <p:cNvPicPr>
            <a:picLocks noChangeAspect="1" noChangeArrowheads="1"/>
          </p:cNvPicPr>
          <p:nvPr/>
        </p:nvPicPr>
        <p:blipFill>
          <a:blip r:embed="rId7" cstate="print"/>
          <a:srcRect/>
          <a:stretch>
            <a:fillRect/>
          </a:stretch>
        </p:blipFill>
        <p:spPr bwMode="auto">
          <a:xfrm>
            <a:off x="152400" y="152400"/>
            <a:ext cx="2012950" cy="31242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Political History</a:t>
            </a:r>
          </a:p>
        </p:txBody>
      </p:sp>
      <p:sp>
        <p:nvSpPr>
          <p:cNvPr id="107523" name="Rectangle 3"/>
          <p:cNvSpPr>
            <a:spLocks noGrp="1" noChangeArrowheads="1"/>
          </p:cNvSpPr>
          <p:nvPr>
            <p:ph idx="1"/>
          </p:nvPr>
        </p:nvSpPr>
        <p:spPr>
          <a:xfrm>
            <a:off x="0" y="1524000"/>
            <a:ext cx="7848600" cy="4495800"/>
          </a:xfrm>
        </p:spPr>
        <p:txBody>
          <a:bodyPr/>
          <a:lstStyle/>
          <a:p>
            <a:r>
              <a:rPr lang="en-US" dirty="0"/>
              <a:t>Imperial era</a:t>
            </a:r>
          </a:p>
          <a:p>
            <a:pPr lvl="1"/>
            <a:r>
              <a:rPr lang="en-US" dirty="0"/>
              <a:t>Sino-centrism &amp; the “Middle Kingdom”</a:t>
            </a:r>
          </a:p>
          <a:p>
            <a:pPr lvl="1"/>
            <a:r>
              <a:rPr lang="en-US" dirty="0"/>
              <a:t>Qin Shi </a:t>
            </a:r>
            <a:r>
              <a:rPr lang="en-US" dirty="0" err="1"/>
              <a:t>Huangdi</a:t>
            </a:r>
            <a:r>
              <a:rPr lang="en-US" dirty="0"/>
              <a:t> (221-206 BC)</a:t>
            </a:r>
          </a:p>
          <a:p>
            <a:pPr lvl="1"/>
            <a:r>
              <a:rPr lang="en-US" dirty="0"/>
              <a:t>Qing (1644-1911) – Manchu</a:t>
            </a:r>
          </a:p>
          <a:p>
            <a:pPr lvl="1"/>
            <a:r>
              <a:rPr lang="en-US" dirty="0"/>
              <a:t>Confucian culture</a:t>
            </a:r>
          </a:p>
          <a:p>
            <a:pPr lvl="2"/>
            <a:r>
              <a:rPr lang="en-US" dirty="0" smtClean="0"/>
              <a:t>Harmony</a:t>
            </a:r>
            <a:r>
              <a:rPr lang="en-US" dirty="0"/>
              <a:t>, collectivism, saving face</a:t>
            </a:r>
          </a:p>
          <a:p>
            <a:pPr lvl="2"/>
            <a:r>
              <a:rPr lang="en-US" dirty="0"/>
              <a:t>Education</a:t>
            </a:r>
          </a:p>
          <a:p>
            <a:pPr lvl="2"/>
            <a:r>
              <a:rPr lang="en-US" dirty="0"/>
              <a:t>Family </a:t>
            </a:r>
          </a:p>
        </p:txBody>
      </p:sp>
      <p:pic>
        <p:nvPicPr>
          <p:cNvPr id="6" name="Picture 5" descr="P1010300.JPG"/>
          <p:cNvPicPr>
            <a:picLocks noChangeAspect="1"/>
          </p:cNvPicPr>
          <p:nvPr/>
        </p:nvPicPr>
        <p:blipFill>
          <a:blip r:embed="rId3" cstate="screen"/>
          <a:stretch>
            <a:fillRect/>
          </a:stretch>
        </p:blipFill>
        <p:spPr>
          <a:xfrm>
            <a:off x="6506911" y="2895600"/>
            <a:ext cx="2637089" cy="1973207"/>
          </a:xfrm>
          <a:prstGeom prst="rect">
            <a:avLst/>
          </a:prstGeom>
        </p:spPr>
      </p:pic>
      <p:pic>
        <p:nvPicPr>
          <p:cNvPr id="7" name="Picture 6" descr="P1010280.JPG"/>
          <p:cNvPicPr>
            <a:picLocks noChangeAspect="1"/>
          </p:cNvPicPr>
          <p:nvPr/>
        </p:nvPicPr>
        <p:blipFill>
          <a:blip r:embed="rId4" cstate="screen"/>
          <a:stretch>
            <a:fillRect/>
          </a:stretch>
        </p:blipFill>
        <p:spPr>
          <a:xfrm>
            <a:off x="6699902" y="5029200"/>
            <a:ext cx="2444098" cy="1828800"/>
          </a:xfrm>
          <a:prstGeom prst="rect">
            <a:avLst/>
          </a:prstGeom>
        </p:spPr>
      </p:pic>
      <p:pic>
        <p:nvPicPr>
          <p:cNvPr id="8" name="Picture 7" descr="dynasties_changing.gif"/>
          <p:cNvPicPr>
            <a:picLocks noChangeAspect="1"/>
          </p:cNvPicPr>
          <p:nvPr/>
        </p:nvPicPr>
        <p:blipFill>
          <a:blip r:embed="rId5" cstate="print"/>
          <a:stretch>
            <a:fillRect/>
          </a:stretch>
        </p:blipFill>
        <p:spPr>
          <a:xfrm>
            <a:off x="6705601" y="0"/>
            <a:ext cx="2438400" cy="24384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523">
                                            <p:txEl>
                                              <p:pRg st="3" end="3"/>
                                            </p:txEl>
                                          </p:spTgt>
                                        </p:tgtEl>
                                        <p:attrNameLst>
                                          <p:attrName>style.visibility</p:attrName>
                                        </p:attrNameLst>
                                      </p:cBhvr>
                                      <p:to>
                                        <p:strVal val="visible"/>
                                      </p:to>
                                    </p:set>
                                    <p:anim calcmode="lin" valueType="num">
                                      <p:cBhvr additive="base">
                                        <p:cTn id="25" dur="500" fill="hold"/>
                                        <p:tgtEl>
                                          <p:spTgt spid="1075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75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7523">
                                            <p:txEl>
                                              <p:pRg st="4" end="4"/>
                                            </p:txEl>
                                          </p:spTgt>
                                        </p:tgtEl>
                                        <p:attrNameLst>
                                          <p:attrName>style.visibility</p:attrName>
                                        </p:attrNameLst>
                                      </p:cBhvr>
                                      <p:to>
                                        <p:strVal val="visible"/>
                                      </p:to>
                                    </p:set>
                                    <p:anim calcmode="lin" valueType="num">
                                      <p:cBhvr additive="base">
                                        <p:cTn id="31" dur="500" fill="hold"/>
                                        <p:tgtEl>
                                          <p:spTgt spid="1075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752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7523">
                                            <p:txEl>
                                              <p:pRg st="5" end="5"/>
                                            </p:txEl>
                                          </p:spTgt>
                                        </p:tgtEl>
                                        <p:attrNameLst>
                                          <p:attrName>style.visibility</p:attrName>
                                        </p:attrNameLst>
                                      </p:cBhvr>
                                      <p:to>
                                        <p:strVal val="visible"/>
                                      </p:to>
                                    </p:set>
                                    <p:anim calcmode="lin" valueType="num">
                                      <p:cBhvr additive="base">
                                        <p:cTn id="35" dur="500" fill="hold"/>
                                        <p:tgtEl>
                                          <p:spTgt spid="10752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752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7523">
                                            <p:txEl>
                                              <p:pRg st="6" end="6"/>
                                            </p:txEl>
                                          </p:spTgt>
                                        </p:tgtEl>
                                        <p:attrNameLst>
                                          <p:attrName>style.visibility</p:attrName>
                                        </p:attrNameLst>
                                      </p:cBhvr>
                                      <p:to>
                                        <p:strVal val="visible"/>
                                      </p:to>
                                    </p:set>
                                    <p:anim calcmode="lin" valueType="num">
                                      <p:cBhvr additive="base">
                                        <p:cTn id="39" dur="500" fill="hold"/>
                                        <p:tgtEl>
                                          <p:spTgt spid="10752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7523">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7523">
                                            <p:txEl>
                                              <p:pRg st="7" end="7"/>
                                            </p:txEl>
                                          </p:spTgt>
                                        </p:tgtEl>
                                        <p:attrNameLst>
                                          <p:attrName>style.visibility</p:attrName>
                                        </p:attrNameLst>
                                      </p:cBhvr>
                                      <p:to>
                                        <p:strVal val="visible"/>
                                      </p:to>
                                    </p:set>
                                    <p:anim calcmode="lin" valueType="num">
                                      <p:cBhvr additive="base">
                                        <p:cTn id="43" dur="500" fill="hold"/>
                                        <p:tgtEl>
                                          <p:spTgt spid="10752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75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a:xfrm>
            <a:off x="1066800" y="304800"/>
            <a:ext cx="4495800" cy="1143000"/>
          </a:xfrm>
        </p:spPr>
        <p:txBody>
          <a:bodyPr>
            <a:normAutofit fontScale="90000"/>
          </a:bodyPr>
          <a:lstStyle/>
          <a:p>
            <a:r>
              <a:rPr lang="en-US" sz="4000"/>
              <a:t>Century of Shame &amp; Humiliation</a:t>
            </a:r>
          </a:p>
        </p:txBody>
      </p:sp>
      <p:sp>
        <p:nvSpPr>
          <p:cNvPr id="109571" name="Rectangle 1027"/>
          <p:cNvSpPr>
            <a:spLocks noGrp="1" noChangeArrowheads="1"/>
          </p:cNvSpPr>
          <p:nvPr>
            <p:ph idx="1"/>
          </p:nvPr>
        </p:nvSpPr>
        <p:spPr>
          <a:xfrm>
            <a:off x="914400" y="1676400"/>
            <a:ext cx="7924800" cy="4876800"/>
          </a:xfrm>
        </p:spPr>
        <p:txBody>
          <a:bodyPr/>
          <a:lstStyle/>
          <a:p>
            <a:r>
              <a:rPr lang="en-US"/>
              <a:t>1842 ~ Opium War</a:t>
            </a:r>
          </a:p>
          <a:p>
            <a:r>
              <a:rPr lang="en-US"/>
              <a:t>1856-69 ~ Second Opium war </a:t>
            </a:r>
          </a:p>
          <a:p>
            <a:r>
              <a:rPr lang="en-US"/>
              <a:t>1894-95 ~ First Sino-Japanese War</a:t>
            </a:r>
          </a:p>
          <a:p>
            <a:r>
              <a:rPr lang="en-US"/>
              <a:t>1900 ~ Boxer Rebellion </a:t>
            </a:r>
          </a:p>
          <a:p>
            <a:r>
              <a:rPr lang="en-US"/>
              <a:t>1919 ~ Treaty of Versailles </a:t>
            </a:r>
          </a:p>
          <a:p>
            <a:r>
              <a:rPr lang="en-US"/>
              <a:t>1931 ~ Japan takes Manchuria</a:t>
            </a:r>
          </a:p>
          <a:p>
            <a:r>
              <a:rPr lang="en-US"/>
              <a:t>1937 ~ Nanjing</a:t>
            </a:r>
          </a:p>
        </p:txBody>
      </p:sp>
      <p:pic>
        <p:nvPicPr>
          <p:cNvPr id="109572" name="Picture 1028" descr="China Trip 590"/>
          <p:cNvPicPr>
            <a:picLocks noChangeAspect="1" noChangeArrowheads="1"/>
          </p:cNvPicPr>
          <p:nvPr/>
        </p:nvPicPr>
        <p:blipFill>
          <a:blip r:embed="rId3" cstate="screen"/>
          <a:srcRect/>
          <a:stretch>
            <a:fillRect/>
          </a:stretch>
        </p:blipFill>
        <p:spPr bwMode="auto">
          <a:xfrm>
            <a:off x="5711825" y="0"/>
            <a:ext cx="3432175" cy="1755775"/>
          </a:xfrm>
          <a:prstGeom prst="rect">
            <a:avLst/>
          </a:prstGeom>
          <a:noFill/>
        </p:spPr>
      </p:pic>
      <p:pic>
        <p:nvPicPr>
          <p:cNvPr id="109573" name="Picture 1029" descr="manchuria"/>
          <p:cNvPicPr>
            <a:picLocks noChangeAspect="1" noChangeArrowheads="1"/>
          </p:cNvPicPr>
          <p:nvPr/>
        </p:nvPicPr>
        <p:blipFill>
          <a:blip r:embed="rId4" cstate="print"/>
          <a:srcRect/>
          <a:stretch>
            <a:fillRect/>
          </a:stretch>
        </p:blipFill>
        <p:spPr bwMode="auto">
          <a:xfrm>
            <a:off x="7010400" y="4724400"/>
            <a:ext cx="2133600" cy="21336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533400" y="152400"/>
            <a:ext cx="8305800" cy="457200"/>
          </a:xfrm>
        </p:spPr>
        <p:txBody>
          <a:bodyPr>
            <a:normAutofit fontScale="90000"/>
          </a:bodyPr>
          <a:lstStyle/>
          <a:p>
            <a:r>
              <a:rPr lang="en-US" dirty="0"/>
              <a:t>Revolution &amp; the Rise of Mao</a:t>
            </a:r>
          </a:p>
        </p:txBody>
      </p:sp>
      <p:sp>
        <p:nvSpPr>
          <p:cNvPr id="110595" name="Rectangle 3"/>
          <p:cNvSpPr>
            <a:spLocks noGrp="1" noChangeArrowheads="1"/>
          </p:cNvSpPr>
          <p:nvPr>
            <p:ph idx="1"/>
          </p:nvPr>
        </p:nvSpPr>
        <p:spPr>
          <a:xfrm>
            <a:off x="533400" y="838200"/>
            <a:ext cx="2286000" cy="1752600"/>
          </a:xfrm>
        </p:spPr>
        <p:txBody>
          <a:bodyPr/>
          <a:lstStyle/>
          <a:p>
            <a:r>
              <a:rPr lang="en-US" dirty="0"/>
              <a:t>The Long March 1934-35</a:t>
            </a:r>
          </a:p>
        </p:txBody>
      </p:sp>
      <p:pic>
        <p:nvPicPr>
          <p:cNvPr id="110596" name="Picture 4" descr="longmarch_map2"/>
          <p:cNvPicPr>
            <a:picLocks noChangeAspect="1" noChangeArrowheads="1"/>
          </p:cNvPicPr>
          <p:nvPr/>
        </p:nvPicPr>
        <p:blipFill>
          <a:blip r:embed="rId2" cstate="print"/>
          <a:srcRect/>
          <a:stretch>
            <a:fillRect/>
          </a:stretch>
        </p:blipFill>
        <p:spPr bwMode="auto">
          <a:xfrm>
            <a:off x="3787278" y="914400"/>
            <a:ext cx="5366247" cy="5943600"/>
          </a:xfrm>
          <a:prstGeom prst="rect">
            <a:avLst/>
          </a:prstGeom>
          <a:noFill/>
        </p:spPr>
      </p:pic>
      <p:sp>
        <p:nvSpPr>
          <p:cNvPr id="110597" name="Text Box 5"/>
          <p:cNvSpPr txBox="1">
            <a:spLocks noChangeArrowheads="1"/>
          </p:cNvSpPr>
          <p:nvPr/>
        </p:nvSpPr>
        <p:spPr bwMode="auto">
          <a:xfrm>
            <a:off x="914400" y="2667000"/>
            <a:ext cx="2511425" cy="2647950"/>
          </a:xfrm>
          <a:prstGeom prst="rect">
            <a:avLst/>
          </a:prstGeom>
          <a:noFill/>
          <a:ln w="9525">
            <a:noFill/>
            <a:miter lim="800000"/>
            <a:headEnd/>
            <a:tailEnd/>
          </a:ln>
          <a:effectLst/>
        </p:spPr>
        <p:txBody>
          <a:bodyPr wrap="none">
            <a:spAutoFit/>
          </a:bodyPr>
          <a:lstStyle/>
          <a:p>
            <a:r>
              <a:rPr lang="en-US" dirty="0"/>
              <a:t>GMD/KMT =</a:t>
            </a:r>
          </a:p>
          <a:p>
            <a:r>
              <a:rPr lang="en-US" dirty="0" err="1"/>
              <a:t>Guomindang</a:t>
            </a:r>
            <a:endParaRPr lang="en-US" dirty="0"/>
          </a:p>
          <a:p>
            <a:r>
              <a:rPr lang="en-US" dirty="0"/>
              <a:t>Kuomintang</a:t>
            </a:r>
          </a:p>
          <a:p>
            <a:endParaRPr lang="en-US" dirty="0"/>
          </a:p>
          <a:p>
            <a:r>
              <a:rPr lang="en-US" dirty="0"/>
              <a:t>CCP = </a:t>
            </a:r>
          </a:p>
          <a:p>
            <a:r>
              <a:rPr lang="en-US" dirty="0"/>
              <a:t>Chinese Communist </a:t>
            </a:r>
          </a:p>
          <a:p>
            <a:r>
              <a:rPr lang="en-US" dirty="0"/>
              <a:t>Party</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066800" y="304800"/>
            <a:ext cx="7772400" cy="914400"/>
          </a:xfrm>
        </p:spPr>
        <p:txBody>
          <a:bodyPr/>
          <a:lstStyle/>
          <a:p>
            <a:r>
              <a:rPr lang="en-US"/>
              <a:t>The Mao years (1949-1976)</a:t>
            </a:r>
          </a:p>
        </p:txBody>
      </p:sp>
      <p:sp>
        <p:nvSpPr>
          <p:cNvPr id="111619" name="Rectangle 3"/>
          <p:cNvSpPr>
            <a:spLocks noGrp="1" noChangeArrowheads="1"/>
          </p:cNvSpPr>
          <p:nvPr>
            <p:ph idx="1"/>
          </p:nvPr>
        </p:nvSpPr>
        <p:spPr>
          <a:xfrm>
            <a:off x="457200" y="1295400"/>
            <a:ext cx="8382000" cy="2895600"/>
          </a:xfrm>
        </p:spPr>
        <p:txBody>
          <a:bodyPr/>
          <a:lstStyle/>
          <a:p>
            <a:pPr>
              <a:lnSpc>
                <a:spcPct val="90000"/>
              </a:lnSpc>
            </a:pPr>
            <a:r>
              <a:rPr lang="en-US" dirty="0"/>
              <a:t>Mao’s Political Culture</a:t>
            </a:r>
          </a:p>
          <a:p>
            <a:pPr lvl="1">
              <a:lnSpc>
                <a:spcPct val="90000"/>
              </a:lnSpc>
            </a:pPr>
            <a:r>
              <a:rPr lang="en-US" dirty="0"/>
              <a:t>Struggle</a:t>
            </a:r>
          </a:p>
          <a:p>
            <a:pPr lvl="1">
              <a:lnSpc>
                <a:spcPct val="90000"/>
              </a:lnSpc>
            </a:pPr>
            <a:r>
              <a:rPr lang="en-US" dirty="0"/>
              <a:t>Elevated status of </a:t>
            </a:r>
            <a:r>
              <a:rPr lang="en-US" dirty="0" smtClean="0"/>
              <a:t>peasants</a:t>
            </a:r>
          </a:p>
          <a:p>
            <a:pPr lvl="1">
              <a:lnSpc>
                <a:spcPct val="90000"/>
              </a:lnSpc>
            </a:pPr>
            <a:r>
              <a:rPr lang="en-US" dirty="0" smtClean="0"/>
              <a:t>Democratic centralism</a:t>
            </a:r>
          </a:p>
          <a:p>
            <a:pPr lvl="1">
              <a:lnSpc>
                <a:spcPct val="90000"/>
              </a:lnSpc>
            </a:pPr>
            <a:r>
              <a:rPr lang="en-US" dirty="0" smtClean="0"/>
              <a:t>Mass line </a:t>
            </a:r>
            <a:endParaRPr lang="en-US" dirty="0"/>
          </a:p>
          <a:p>
            <a:pPr lvl="1">
              <a:lnSpc>
                <a:spcPct val="90000"/>
              </a:lnSpc>
            </a:pPr>
            <a:r>
              <a:rPr lang="en-US" dirty="0" smtClean="0"/>
              <a:t>Propaganda </a:t>
            </a:r>
            <a:r>
              <a:rPr lang="en-US" dirty="0"/>
              <a:t>&amp; campaigns</a:t>
            </a:r>
          </a:p>
        </p:txBody>
      </p:sp>
      <p:pic>
        <p:nvPicPr>
          <p:cNvPr id="111620" name="Picture 4" descr="Mao_yanan"/>
          <p:cNvPicPr>
            <a:picLocks noChangeAspect="1" noChangeArrowheads="1"/>
          </p:cNvPicPr>
          <p:nvPr/>
        </p:nvPicPr>
        <p:blipFill>
          <a:blip r:embed="rId3" cstate="print"/>
          <a:srcRect/>
          <a:stretch>
            <a:fillRect/>
          </a:stretch>
        </p:blipFill>
        <p:spPr bwMode="auto">
          <a:xfrm>
            <a:off x="1143000" y="4343400"/>
            <a:ext cx="2287588" cy="2514600"/>
          </a:xfrm>
          <a:prstGeom prst="rect">
            <a:avLst/>
          </a:prstGeom>
          <a:noFill/>
        </p:spPr>
      </p:pic>
      <p:pic>
        <p:nvPicPr>
          <p:cNvPr id="111621" name="Picture 5" descr="cult_rev_poster2"/>
          <p:cNvPicPr>
            <a:picLocks noChangeAspect="1" noChangeArrowheads="1"/>
          </p:cNvPicPr>
          <p:nvPr/>
        </p:nvPicPr>
        <p:blipFill>
          <a:blip r:embed="rId4" cstate="print"/>
          <a:srcRect/>
          <a:stretch>
            <a:fillRect/>
          </a:stretch>
        </p:blipFill>
        <p:spPr bwMode="auto">
          <a:xfrm>
            <a:off x="3810000" y="4343400"/>
            <a:ext cx="1857375" cy="2514600"/>
          </a:xfrm>
          <a:prstGeom prst="rect">
            <a:avLst/>
          </a:prstGeom>
          <a:noFill/>
        </p:spPr>
      </p:pic>
      <p:pic>
        <p:nvPicPr>
          <p:cNvPr id="111622" name="Picture 6" descr="cultural_rev"/>
          <p:cNvPicPr>
            <a:picLocks noChangeAspect="1" noChangeArrowheads="1"/>
          </p:cNvPicPr>
          <p:nvPr/>
        </p:nvPicPr>
        <p:blipFill>
          <a:blip r:embed="rId5" cstate="print"/>
          <a:srcRect/>
          <a:stretch>
            <a:fillRect/>
          </a:stretch>
        </p:blipFill>
        <p:spPr bwMode="auto">
          <a:xfrm>
            <a:off x="6477000" y="4114800"/>
            <a:ext cx="2044700" cy="27432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685800"/>
            <a:ext cx="7239000" cy="457200"/>
          </a:xfrm>
        </p:spPr>
        <p:txBody>
          <a:bodyPr>
            <a:normAutofit fontScale="90000"/>
          </a:bodyPr>
          <a:lstStyle/>
          <a:p>
            <a:r>
              <a:rPr lang="en-US" sz="4000"/>
              <a:t>Mao’s Campaigns</a:t>
            </a:r>
          </a:p>
        </p:txBody>
      </p:sp>
      <p:sp>
        <p:nvSpPr>
          <p:cNvPr id="17411" name="Rectangle 3"/>
          <p:cNvSpPr>
            <a:spLocks noGrp="1" noChangeArrowheads="1"/>
          </p:cNvSpPr>
          <p:nvPr>
            <p:ph idx="1"/>
          </p:nvPr>
        </p:nvSpPr>
        <p:spPr>
          <a:xfrm>
            <a:off x="838200" y="1143000"/>
            <a:ext cx="8001000" cy="5715000"/>
          </a:xfrm>
        </p:spPr>
        <p:txBody>
          <a:bodyPr/>
          <a:lstStyle/>
          <a:p>
            <a:r>
              <a:rPr lang="en-US" dirty="0"/>
              <a:t>Let a Hundred Flowers Bloom  (1956)</a:t>
            </a:r>
          </a:p>
          <a:p>
            <a:pPr lvl="1"/>
            <a:r>
              <a:rPr lang="en-US" dirty="0"/>
              <a:t>Anti-rightist campaign</a:t>
            </a:r>
          </a:p>
          <a:p>
            <a:r>
              <a:rPr lang="en-US" dirty="0"/>
              <a:t>Great Leap Forward  (1958)</a:t>
            </a:r>
          </a:p>
          <a:p>
            <a:pPr lvl="1"/>
            <a:r>
              <a:rPr lang="en-US" dirty="0">
                <a:sym typeface="Wingdings" pitchFamily="2" charset="2"/>
              </a:rPr>
              <a:t>Misreporting &amp; disaster</a:t>
            </a:r>
          </a:p>
          <a:p>
            <a:pPr lvl="1"/>
            <a:r>
              <a:rPr lang="en-US" dirty="0">
                <a:sym typeface="Wingdings" pitchFamily="2" charset="2"/>
              </a:rPr>
              <a:t>Great famine</a:t>
            </a:r>
            <a:endParaRPr lang="en-US" dirty="0"/>
          </a:p>
          <a:p>
            <a:r>
              <a:rPr lang="en-US" dirty="0"/>
              <a:t>Cultural Revolution (1966)</a:t>
            </a:r>
          </a:p>
          <a:p>
            <a:pPr lvl="1"/>
            <a:r>
              <a:rPr lang="en-US" sz="2400" dirty="0"/>
              <a:t>Attack on elitism/capitalism/ </a:t>
            </a:r>
            <a:r>
              <a:rPr lang="en-US" sz="2400" dirty="0" smtClean="0"/>
              <a:t>bourgeoisie</a:t>
            </a:r>
          </a:p>
          <a:p>
            <a:pPr lvl="1"/>
            <a:r>
              <a:rPr lang="en-US" sz="2400" dirty="0" smtClean="0"/>
              <a:t>Barefoot doctors</a:t>
            </a:r>
            <a:endParaRPr lang="en-US" sz="2400" dirty="0"/>
          </a:p>
          <a:p>
            <a:pPr lvl="1"/>
            <a:r>
              <a:rPr lang="en-US" sz="2400" dirty="0"/>
              <a:t>Education disrupted </a:t>
            </a:r>
            <a:endParaRPr lang="en-US" sz="2400" dirty="0" smtClean="0"/>
          </a:p>
          <a:p>
            <a:pPr lvl="1"/>
            <a:r>
              <a:rPr lang="en-US" sz="2400" dirty="0" smtClean="0"/>
              <a:t>Youth “sent down” </a:t>
            </a:r>
            <a:endParaRPr lang="en-US" sz="2400" dirty="0"/>
          </a:p>
        </p:txBody>
      </p:sp>
      <p:pic>
        <p:nvPicPr>
          <p:cNvPr id="17413" name="Picture 5" descr="redbooks"/>
          <p:cNvPicPr>
            <a:picLocks noChangeAspect="1" noChangeArrowheads="1"/>
          </p:cNvPicPr>
          <p:nvPr/>
        </p:nvPicPr>
        <p:blipFill>
          <a:blip r:embed="rId3" cstate="screen"/>
          <a:srcRect/>
          <a:stretch>
            <a:fillRect/>
          </a:stretch>
        </p:blipFill>
        <p:spPr bwMode="auto">
          <a:xfrm>
            <a:off x="6629400" y="5334000"/>
            <a:ext cx="2144253" cy="1524000"/>
          </a:xfrm>
          <a:prstGeom prst="rect">
            <a:avLst/>
          </a:prstGeom>
          <a:noFill/>
        </p:spPr>
      </p:pic>
      <p:pic>
        <p:nvPicPr>
          <p:cNvPr id="17417" name="Picture 9" descr="~max0049"/>
          <p:cNvPicPr>
            <a:picLocks noChangeAspect="1" noChangeArrowheads="1"/>
          </p:cNvPicPr>
          <p:nvPr/>
        </p:nvPicPr>
        <p:blipFill>
          <a:blip r:embed="rId4" cstate="screen"/>
          <a:srcRect/>
          <a:stretch>
            <a:fillRect/>
          </a:stretch>
        </p:blipFill>
        <p:spPr bwMode="auto">
          <a:xfrm>
            <a:off x="6477000" y="1752600"/>
            <a:ext cx="3962400" cy="2057400"/>
          </a:xfrm>
          <a:prstGeom prst="rect">
            <a:avLst/>
          </a:prstGeom>
          <a:noFill/>
          <a:ln w="9525">
            <a:noFill/>
            <a:miter lim="800000"/>
            <a:headEnd/>
            <a:tailEnd/>
          </a:ln>
          <a:effectLst/>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wipe(left)">
                                      <p:cBhvr>
                                        <p:cTn id="10" dur="500"/>
                                        <p:tgtEl>
                                          <p:spTgt spid="174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wipe(left)">
                                      <p:cBhvr>
                                        <p:cTn id="15" dur="500"/>
                                        <p:tgtEl>
                                          <p:spTgt spid="1741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Effect transition="in" filter="wipe(left)">
                                      <p:cBhvr>
                                        <p:cTn id="18" dur="500"/>
                                        <p:tgtEl>
                                          <p:spTgt spid="174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Effect transition="in" filter="wipe(left)">
                                      <p:cBhvr>
                                        <p:cTn id="21" dur="500"/>
                                        <p:tgtEl>
                                          <p:spTgt spid="174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411">
                                            <p:txEl>
                                              <p:pRg st="5" end="5"/>
                                            </p:txEl>
                                          </p:spTgt>
                                        </p:tgtEl>
                                        <p:attrNameLst>
                                          <p:attrName>style.visibility</p:attrName>
                                        </p:attrNameLst>
                                      </p:cBhvr>
                                      <p:to>
                                        <p:strVal val="visible"/>
                                      </p:to>
                                    </p:set>
                                    <p:animEffect transition="in" filter="wipe(left)">
                                      <p:cBhvr>
                                        <p:cTn id="26" dur="500"/>
                                        <p:tgtEl>
                                          <p:spTgt spid="1741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animEffect transition="in" filter="wipe(left)">
                                      <p:cBhvr>
                                        <p:cTn id="29" dur="500"/>
                                        <p:tgtEl>
                                          <p:spTgt spid="174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411">
                                            <p:txEl>
                                              <p:pRg st="7" end="7"/>
                                            </p:txEl>
                                          </p:spTgt>
                                        </p:tgtEl>
                                        <p:attrNameLst>
                                          <p:attrName>style.visibility</p:attrName>
                                        </p:attrNameLst>
                                      </p:cBhvr>
                                      <p:to>
                                        <p:strVal val="visible"/>
                                      </p:to>
                                    </p:set>
                                    <p:animEffect transition="in" filter="wipe(left)">
                                      <p:cBhvr>
                                        <p:cTn id="34" dur="500"/>
                                        <p:tgtEl>
                                          <p:spTgt spid="1741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Effect transition="in" filter="wipe(left)">
                                      <p:cBhvr>
                                        <p:cTn id="37" dur="500"/>
                                        <p:tgtEl>
                                          <p:spTgt spid="1741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411">
                                            <p:txEl>
                                              <p:pRg st="9" end="9"/>
                                            </p:txEl>
                                          </p:spTgt>
                                        </p:tgtEl>
                                        <p:attrNameLst>
                                          <p:attrName>style.visibility</p:attrName>
                                        </p:attrNameLst>
                                      </p:cBhvr>
                                      <p:to>
                                        <p:strVal val="visible"/>
                                      </p:to>
                                    </p:set>
                                    <p:animEffect transition="in" filter="wipe(left)">
                                      <p:cBhvr>
                                        <p:cTn id="40"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endParaRPr lang="en-US"/>
          </a:p>
        </p:txBody>
      </p:sp>
      <p:pic>
        <p:nvPicPr>
          <p:cNvPr id="156676" name="Picture 4" descr="~max0026"/>
          <p:cNvPicPr>
            <a:picLocks noGrp="1" noChangeAspect="1" noChangeArrowheads="1"/>
          </p:cNvPicPr>
          <p:nvPr>
            <p:ph idx="1"/>
          </p:nvPr>
        </p:nvPicPr>
        <p:blipFill>
          <a:blip r:embed="rId2" cstate="print"/>
          <a:srcRect/>
          <a:stretch>
            <a:fillRect/>
          </a:stretch>
        </p:blipFill>
        <p:spPr>
          <a:xfrm>
            <a:off x="5257800" y="0"/>
            <a:ext cx="4002088" cy="2640013"/>
          </a:xfrm>
          <a:noFill/>
          <a:ln/>
        </p:spPr>
      </p:pic>
      <p:pic>
        <p:nvPicPr>
          <p:cNvPr id="156675" name="Picture 3" descr="~max0033"/>
          <p:cNvPicPr>
            <a:picLocks noChangeAspect="1" noChangeArrowheads="1"/>
          </p:cNvPicPr>
          <p:nvPr/>
        </p:nvPicPr>
        <p:blipFill>
          <a:blip r:embed="rId3" cstate="screen"/>
          <a:srcRect/>
          <a:stretch>
            <a:fillRect/>
          </a:stretch>
        </p:blipFill>
        <p:spPr bwMode="auto">
          <a:xfrm>
            <a:off x="-152400" y="0"/>
            <a:ext cx="5435600" cy="6858000"/>
          </a:xfrm>
          <a:prstGeom prst="rect">
            <a:avLst/>
          </a:prstGeom>
          <a:noFill/>
          <a:ln w="9525">
            <a:noFill/>
            <a:miter lim="800000"/>
            <a:headEnd/>
            <a:tailEnd/>
          </a:ln>
          <a:effectLst/>
        </p:spPr>
      </p:pic>
      <p:sp>
        <p:nvSpPr>
          <p:cNvPr id="156677" name="Text Box 5"/>
          <p:cNvSpPr txBox="1">
            <a:spLocks noChangeArrowheads="1"/>
          </p:cNvSpPr>
          <p:nvPr/>
        </p:nvSpPr>
        <p:spPr bwMode="auto">
          <a:xfrm>
            <a:off x="5851525" y="3008313"/>
            <a:ext cx="2692400" cy="457200"/>
          </a:xfrm>
          <a:prstGeom prst="rect">
            <a:avLst/>
          </a:prstGeom>
          <a:noFill/>
          <a:ln w="9525">
            <a:noFill/>
            <a:miter lim="800000"/>
            <a:headEnd/>
            <a:tailEnd/>
          </a:ln>
          <a:effectLst/>
        </p:spPr>
        <p:txBody>
          <a:bodyPr wrap="none">
            <a:spAutoFit/>
          </a:bodyPr>
          <a:lstStyle/>
          <a:p>
            <a:r>
              <a:rPr lang="en-US"/>
              <a:t>Struggle &amp; Destruction</a:t>
            </a:r>
          </a:p>
        </p:txBody>
      </p:sp>
      <p:pic>
        <p:nvPicPr>
          <p:cNvPr id="156678" name="Picture 6" descr="buddah_head"/>
          <p:cNvPicPr>
            <a:picLocks noChangeAspect="1" noChangeArrowheads="1"/>
          </p:cNvPicPr>
          <p:nvPr/>
        </p:nvPicPr>
        <p:blipFill>
          <a:blip r:embed="rId4" cstate="screen"/>
          <a:srcRect/>
          <a:stretch>
            <a:fillRect/>
          </a:stretch>
        </p:blipFill>
        <p:spPr bwMode="auto">
          <a:xfrm>
            <a:off x="6096000" y="3581400"/>
            <a:ext cx="2079625" cy="32766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9810" name="Group 2"/>
          <p:cNvGrpSpPr>
            <a:grpSpLocks/>
          </p:cNvGrpSpPr>
          <p:nvPr/>
        </p:nvGrpSpPr>
        <p:grpSpPr bwMode="auto">
          <a:xfrm>
            <a:off x="3200400" y="2743200"/>
            <a:ext cx="2057400" cy="1295400"/>
            <a:chOff x="720" y="384"/>
            <a:chExt cx="1440" cy="768"/>
          </a:xfrm>
        </p:grpSpPr>
        <p:sp>
          <p:nvSpPr>
            <p:cNvPr id="119811" name="Rectangle 3"/>
            <p:cNvSpPr>
              <a:spLocks noChangeArrowheads="1"/>
            </p:cNvSpPr>
            <p:nvPr/>
          </p:nvSpPr>
          <p:spPr bwMode="auto">
            <a:xfrm>
              <a:off x="720" y="384"/>
              <a:ext cx="1440" cy="768"/>
            </a:xfrm>
            <a:prstGeom prst="rect">
              <a:avLst/>
            </a:prstGeom>
            <a:noFill/>
            <a:ln w="57150">
              <a:solidFill>
                <a:srgbClr val="FF0000"/>
              </a:solidFill>
              <a:miter lim="800000"/>
              <a:headEnd/>
              <a:tailEnd/>
            </a:ln>
            <a:effectLst/>
          </p:spPr>
          <p:txBody>
            <a:bodyPr wrap="none" anchor="ctr"/>
            <a:lstStyle/>
            <a:p>
              <a:endParaRPr lang="en-US"/>
            </a:p>
          </p:txBody>
        </p:sp>
        <p:sp>
          <p:nvSpPr>
            <p:cNvPr id="119812" name="Text Box 4"/>
            <p:cNvSpPr txBox="1">
              <a:spLocks noChangeArrowheads="1"/>
            </p:cNvSpPr>
            <p:nvPr/>
          </p:nvSpPr>
          <p:spPr bwMode="auto">
            <a:xfrm>
              <a:off x="1382" y="519"/>
              <a:ext cx="129" cy="217"/>
            </a:xfrm>
            <a:prstGeom prst="rect">
              <a:avLst/>
            </a:prstGeom>
            <a:noFill/>
            <a:ln w="9525">
              <a:noFill/>
              <a:miter lim="800000"/>
              <a:headEnd/>
              <a:tailEnd/>
            </a:ln>
            <a:effectLst/>
          </p:spPr>
          <p:txBody>
            <a:bodyPr wrap="none">
              <a:spAutoFit/>
            </a:bodyPr>
            <a:lstStyle/>
            <a:p>
              <a:pPr algn="ctr" eaLnBrk="0" hangingPunct="0"/>
              <a:endParaRPr lang="en-US" sz="1800" b="1">
                <a:latin typeface="Arial" charset="0"/>
              </a:endParaRPr>
            </a:p>
          </p:txBody>
        </p:sp>
      </p:grpSp>
      <p:sp>
        <p:nvSpPr>
          <p:cNvPr id="119814" name="Text Box 6"/>
          <p:cNvSpPr txBox="1">
            <a:spLocks noChangeArrowheads="1"/>
          </p:cNvSpPr>
          <p:nvPr/>
        </p:nvSpPr>
        <p:spPr bwMode="auto">
          <a:xfrm>
            <a:off x="4648200" y="3810000"/>
            <a:ext cx="184150" cy="457200"/>
          </a:xfrm>
          <a:prstGeom prst="rect">
            <a:avLst/>
          </a:prstGeom>
          <a:noFill/>
          <a:ln w="9525">
            <a:noFill/>
            <a:miter lim="800000"/>
            <a:headEnd/>
            <a:tailEnd/>
          </a:ln>
          <a:effectLst/>
        </p:spPr>
        <p:txBody>
          <a:bodyPr wrap="none">
            <a:spAutoFit/>
          </a:bodyPr>
          <a:lstStyle/>
          <a:p>
            <a:pPr eaLnBrk="0" hangingPunct="0"/>
            <a:endParaRPr lang="en-US">
              <a:latin typeface="Times New Roman" pitchFamily="18" charset="0"/>
            </a:endParaRPr>
          </a:p>
        </p:txBody>
      </p:sp>
      <p:sp>
        <p:nvSpPr>
          <p:cNvPr id="119817" name="Text Box 9"/>
          <p:cNvSpPr txBox="1">
            <a:spLocks noChangeArrowheads="1"/>
          </p:cNvSpPr>
          <p:nvPr/>
        </p:nvSpPr>
        <p:spPr bwMode="auto">
          <a:xfrm>
            <a:off x="3581400" y="2971800"/>
            <a:ext cx="1371600" cy="822325"/>
          </a:xfrm>
          <a:prstGeom prst="rect">
            <a:avLst/>
          </a:prstGeom>
          <a:noFill/>
          <a:ln w="9525">
            <a:noFill/>
            <a:miter lim="800000"/>
            <a:headEnd/>
            <a:tailEnd/>
          </a:ln>
          <a:effectLst/>
        </p:spPr>
        <p:txBody>
          <a:bodyPr>
            <a:spAutoFit/>
          </a:bodyPr>
          <a:lstStyle/>
          <a:p>
            <a:pPr eaLnBrk="0" hangingPunct="0"/>
            <a:r>
              <a:rPr lang="en-US" b="1">
                <a:solidFill>
                  <a:srgbClr val="FF3300"/>
                </a:solidFill>
                <a:latin typeface="Arial" charset="0"/>
              </a:rPr>
              <a:t>Party </a:t>
            </a:r>
          </a:p>
          <a:p>
            <a:pPr eaLnBrk="0" hangingPunct="0"/>
            <a:r>
              <a:rPr lang="en-US" b="1">
                <a:solidFill>
                  <a:srgbClr val="FF3300"/>
                </a:solidFill>
                <a:latin typeface="Arial" charset="0"/>
              </a:rPr>
              <a:t>Organs</a:t>
            </a:r>
          </a:p>
        </p:txBody>
      </p:sp>
      <p:sp>
        <p:nvSpPr>
          <p:cNvPr id="119818" name="Text Box 10"/>
          <p:cNvSpPr txBox="1">
            <a:spLocks noChangeArrowheads="1"/>
          </p:cNvSpPr>
          <p:nvPr/>
        </p:nvSpPr>
        <p:spPr bwMode="auto">
          <a:xfrm>
            <a:off x="762000" y="4724400"/>
            <a:ext cx="1981200" cy="822325"/>
          </a:xfrm>
          <a:prstGeom prst="rect">
            <a:avLst/>
          </a:prstGeom>
          <a:noFill/>
          <a:ln w="9525">
            <a:noFill/>
            <a:miter lim="800000"/>
            <a:headEnd/>
            <a:tailEnd/>
          </a:ln>
          <a:effectLst/>
        </p:spPr>
        <p:txBody>
          <a:bodyPr>
            <a:spAutoFit/>
          </a:bodyPr>
          <a:lstStyle/>
          <a:p>
            <a:pPr algn="ctr" eaLnBrk="0" hangingPunct="0"/>
            <a:r>
              <a:rPr lang="en-US" b="1">
                <a:solidFill>
                  <a:srgbClr val="F713BB"/>
                </a:solidFill>
                <a:latin typeface="Arial" charset="0"/>
              </a:rPr>
              <a:t>Legislative Organs</a:t>
            </a:r>
          </a:p>
        </p:txBody>
      </p:sp>
      <p:sp>
        <p:nvSpPr>
          <p:cNvPr id="119819" name="Rectangle 11"/>
          <p:cNvSpPr>
            <a:spLocks noChangeArrowheads="1"/>
          </p:cNvSpPr>
          <p:nvPr/>
        </p:nvSpPr>
        <p:spPr bwMode="auto">
          <a:xfrm>
            <a:off x="604838" y="4570413"/>
            <a:ext cx="2130425" cy="1144587"/>
          </a:xfrm>
          <a:prstGeom prst="rect">
            <a:avLst/>
          </a:prstGeom>
          <a:noFill/>
          <a:ln w="57150">
            <a:solidFill>
              <a:srgbClr val="FF00FF"/>
            </a:solidFill>
            <a:miter lim="800000"/>
            <a:headEnd/>
            <a:tailEnd/>
          </a:ln>
          <a:effectLst/>
        </p:spPr>
        <p:txBody>
          <a:bodyPr wrap="none" anchor="ctr"/>
          <a:lstStyle/>
          <a:p>
            <a:endParaRPr lang="en-US"/>
          </a:p>
        </p:txBody>
      </p:sp>
      <p:sp>
        <p:nvSpPr>
          <p:cNvPr id="119820" name="Rectangle 12"/>
          <p:cNvSpPr>
            <a:spLocks noChangeArrowheads="1"/>
          </p:cNvSpPr>
          <p:nvPr/>
        </p:nvSpPr>
        <p:spPr bwMode="auto">
          <a:xfrm>
            <a:off x="6248400" y="3733800"/>
            <a:ext cx="2438400" cy="1219200"/>
          </a:xfrm>
          <a:prstGeom prst="rect">
            <a:avLst/>
          </a:prstGeom>
          <a:noFill/>
          <a:ln w="57150">
            <a:solidFill>
              <a:srgbClr val="66FF33"/>
            </a:solidFill>
            <a:miter lim="800000"/>
            <a:headEnd/>
            <a:tailEnd/>
          </a:ln>
          <a:effectLst/>
        </p:spPr>
        <p:txBody>
          <a:bodyPr wrap="none" anchor="ctr"/>
          <a:lstStyle/>
          <a:p>
            <a:endParaRPr lang="en-US" dirty="0">
              <a:solidFill>
                <a:srgbClr val="009900"/>
              </a:solidFill>
            </a:endParaRPr>
          </a:p>
        </p:txBody>
      </p:sp>
      <p:sp>
        <p:nvSpPr>
          <p:cNvPr id="119821" name="Text Box 13"/>
          <p:cNvSpPr txBox="1">
            <a:spLocks noChangeArrowheads="1"/>
          </p:cNvSpPr>
          <p:nvPr/>
        </p:nvSpPr>
        <p:spPr bwMode="auto">
          <a:xfrm>
            <a:off x="6324600" y="3886200"/>
            <a:ext cx="2286000" cy="830997"/>
          </a:xfrm>
          <a:prstGeom prst="rect">
            <a:avLst/>
          </a:prstGeom>
          <a:noFill/>
          <a:ln w="9525">
            <a:noFill/>
            <a:miter lim="800000"/>
            <a:headEnd/>
            <a:tailEnd/>
          </a:ln>
          <a:effectLst/>
        </p:spPr>
        <p:txBody>
          <a:bodyPr>
            <a:spAutoFit/>
          </a:bodyPr>
          <a:lstStyle/>
          <a:p>
            <a:pPr algn="ctr" eaLnBrk="0" hangingPunct="0"/>
            <a:r>
              <a:rPr lang="en-US" b="1" dirty="0">
                <a:solidFill>
                  <a:srgbClr val="009900"/>
                </a:solidFill>
                <a:latin typeface="Arial" charset="0"/>
              </a:rPr>
              <a:t>Government Organs</a:t>
            </a:r>
          </a:p>
        </p:txBody>
      </p:sp>
      <p:sp>
        <p:nvSpPr>
          <p:cNvPr id="119822" name="Text Box 14"/>
          <p:cNvSpPr txBox="1">
            <a:spLocks noChangeArrowheads="1"/>
          </p:cNvSpPr>
          <p:nvPr/>
        </p:nvSpPr>
        <p:spPr bwMode="auto">
          <a:xfrm>
            <a:off x="2286000" y="381000"/>
            <a:ext cx="4343400" cy="1190625"/>
          </a:xfrm>
          <a:prstGeom prst="rect">
            <a:avLst/>
          </a:prstGeom>
          <a:noFill/>
          <a:ln w="9525">
            <a:noFill/>
            <a:miter lim="800000"/>
            <a:headEnd/>
            <a:tailEnd/>
          </a:ln>
          <a:effectLst/>
        </p:spPr>
        <p:txBody>
          <a:bodyPr>
            <a:spAutoFit/>
          </a:bodyPr>
          <a:lstStyle/>
          <a:p>
            <a:pPr algn="ctr" eaLnBrk="0" hangingPunct="0"/>
            <a:r>
              <a:rPr lang="en-US" sz="3600">
                <a:latin typeface="Comic Sans MS" pitchFamily="66" charset="0"/>
              </a:rPr>
              <a:t>Chinese Political</a:t>
            </a:r>
          </a:p>
          <a:p>
            <a:pPr algn="ctr" eaLnBrk="0" hangingPunct="0"/>
            <a:r>
              <a:rPr lang="en-US" sz="3600">
                <a:latin typeface="Comic Sans MS" pitchFamily="66" charset="0"/>
              </a:rPr>
              <a:t>Organization</a:t>
            </a:r>
            <a:endParaRPr lang="en-US" sz="1800">
              <a:latin typeface="Times New Roman" pitchFamily="18" charset="0"/>
            </a:endParaRPr>
          </a:p>
        </p:txBody>
      </p:sp>
      <p:pic>
        <p:nvPicPr>
          <p:cNvPr id="119823" name="Picture 15" descr="ccp"/>
          <p:cNvPicPr>
            <a:picLocks noChangeAspect="1" noChangeArrowheads="1"/>
          </p:cNvPicPr>
          <p:nvPr/>
        </p:nvPicPr>
        <p:blipFill>
          <a:blip r:embed="rId2" cstate="screen"/>
          <a:srcRect/>
          <a:stretch>
            <a:fillRect/>
          </a:stretch>
        </p:blipFill>
        <p:spPr bwMode="auto">
          <a:xfrm>
            <a:off x="6248400" y="457200"/>
            <a:ext cx="1058863" cy="1143000"/>
          </a:xfrm>
          <a:prstGeom prst="rect">
            <a:avLst/>
          </a:prstGeom>
          <a:noFill/>
        </p:spPr>
      </p:pic>
      <p:pic>
        <p:nvPicPr>
          <p:cNvPr id="119824" name="Picture 16" descr="ccp"/>
          <p:cNvPicPr>
            <a:picLocks noChangeAspect="1" noChangeArrowheads="1"/>
          </p:cNvPicPr>
          <p:nvPr/>
        </p:nvPicPr>
        <p:blipFill>
          <a:blip r:embed="rId2" cstate="screen"/>
          <a:srcRect/>
          <a:stretch>
            <a:fillRect/>
          </a:stretch>
        </p:blipFill>
        <p:spPr bwMode="auto">
          <a:xfrm>
            <a:off x="1447800" y="457200"/>
            <a:ext cx="1058863" cy="11430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grpSp>
        <p:nvGrpSpPr>
          <p:cNvPr id="120834" name="Group 2"/>
          <p:cNvGrpSpPr>
            <a:grpSpLocks/>
          </p:cNvGrpSpPr>
          <p:nvPr/>
        </p:nvGrpSpPr>
        <p:grpSpPr bwMode="auto">
          <a:xfrm>
            <a:off x="762000" y="2133600"/>
            <a:ext cx="1676400" cy="1143000"/>
            <a:chOff x="720" y="384"/>
            <a:chExt cx="1440" cy="768"/>
          </a:xfrm>
        </p:grpSpPr>
        <p:sp>
          <p:nvSpPr>
            <p:cNvPr id="120835" name="Rectangle 3"/>
            <p:cNvSpPr>
              <a:spLocks noChangeArrowheads="1"/>
            </p:cNvSpPr>
            <p:nvPr/>
          </p:nvSpPr>
          <p:spPr bwMode="auto">
            <a:xfrm>
              <a:off x="720" y="384"/>
              <a:ext cx="1440" cy="768"/>
            </a:xfrm>
            <a:prstGeom prst="rect">
              <a:avLst/>
            </a:prstGeom>
            <a:noFill/>
            <a:ln w="57150">
              <a:solidFill>
                <a:srgbClr val="FF0000"/>
              </a:solidFill>
              <a:miter lim="800000"/>
              <a:headEnd/>
              <a:tailEnd/>
            </a:ln>
            <a:effectLst/>
          </p:spPr>
          <p:txBody>
            <a:bodyPr wrap="none" anchor="ctr"/>
            <a:lstStyle/>
            <a:p>
              <a:endParaRPr lang="en-US"/>
            </a:p>
          </p:txBody>
        </p:sp>
        <p:sp>
          <p:nvSpPr>
            <p:cNvPr id="120836" name="Text Box 4"/>
            <p:cNvSpPr txBox="1">
              <a:spLocks noChangeArrowheads="1"/>
            </p:cNvSpPr>
            <p:nvPr/>
          </p:nvSpPr>
          <p:spPr bwMode="auto">
            <a:xfrm>
              <a:off x="1370" y="519"/>
              <a:ext cx="151" cy="247"/>
            </a:xfrm>
            <a:prstGeom prst="rect">
              <a:avLst/>
            </a:prstGeom>
            <a:noFill/>
            <a:ln w="9525">
              <a:noFill/>
              <a:miter lim="800000"/>
              <a:headEnd/>
              <a:tailEnd/>
            </a:ln>
            <a:effectLst/>
          </p:spPr>
          <p:txBody>
            <a:bodyPr wrap="none">
              <a:spAutoFit/>
            </a:bodyPr>
            <a:lstStyle/>
            <a:p>
              <a:pPr algn="ctr" eaLnBrk="0" hangingPunct="0"/>
              <a:endParaRPr lang="en-US" sz="1800" b="1">
                <a:latin typeface="Arial" charset="0"/>
              </a:endParaRPr>
            </a:p>
          </p:txBody>
        </p:sp>
      </p:grpSp>
      <p:grpSp>
        <p:nvGrpSpPr>
          <p:cNvPr id="120837" name="Group 5"/>
          <p:cNvGrpSpPr>
            <a:grpSpLocks/>
          </p:cNvGrpSpPr>
          <p:nvPr/>
        </p:nvGrpSpPr>
        <p:grpSpPr bwMode="auto">
          <a:xfrm>
            <a:off x="7162800" y="2133600"/>
            <a:ext cx="1676400" cy="1219200"/>
            <a:chOff x="3936" y="432"/>
            <a:chExt cx="1152" cy="768"/>
          </a:xfrm>
        </p:grpSpPr>
        <p:sp>
          <p:nvSpPr>
            <p:cNvPr id="120838" name="Rectangle 6"/>
            <p:cNvSpPr>
              <a:spLocks noChangeArrowheads="1"/>
            </p:cNvSpPr>
            <p:nvPr/>
          </p:nvSpPr>
          <p:spPr bwMode="auto">
            <a:xfrm>
              <a:off x="3936" y="432"/>
              <a:ext cx="1152" cy="768"/>
            </a:xfrm>
            <a:prstGeom prst="rect">
              <a:avLst/>
            </a:prstGeom>
            <a:noFill/>
            <a:ln w="57150">
              <a:solidFill>
                <a:srgbClr val="FF0000"/>
              </a:solidFill>
              <a:miter lim="800000"/>
              <a:headEnd/>
              <a:tailEnd/>
            </a:ln>
            <a:effectLst/>
          </p:spPr>
          <p:txBody>
            <a:bodyPr wrap="none" anchor="ctr"/>
            <a:lstStyle/>
            <a:p>
              <a:endParaRPr lang="en-US"/>
            </a:p>
          </p:txBody>
        </p:sp>
        <p:sp>
          <p:nvSpPr>
            <p:cNvPr id="120839" name="Text Box 7"/>
            <p:cNvSpPr txBox="1">
              <a:spLocks noChangeArrowheads="1"/>
            </p:cNvSpPr>
            <p:nvPr/>
          </p:nvSpPr>
          <p:spPr bwMode="auto">
            <a:xfrm>
              <a:off x="4430" y="505"/>
              <a:ext cx="127" cy="288"/>
            </a:xfrm>
            <a:prstGeom prst="rect">
              <a:avLst/>
            </a:prstGeom>
            <a:noFill/>
            <a:ln w="9525">
              <a:noFill/>
              <a:miter lim="800000"/>
              <a:headEnd/>
              <a:tailEnd/>
            </a:ln>
            <a:effectLst/>
          </p:spPr>
          <p:txBody>
            <a:bodyPr wrap="none">
              <a:spAutoFit/>
            </a:bodyPr>
            <a:lstStyle/>
            <a:p>
              <a:pPr algn="ctr" eaLnBrk="0" hangingPunct="0"/>
              <a:endParaRPr lang="en-US" b="1">
                <a:latin typeface="Arial" charset="0"/>
              </a:endParaRPr>
            </a:p>
          </p:txBody>
        </p:sp>
      </p:grpSp>
      <p:sp>
        <p:nvSpPr>
          <p:cNvPr id="120840" name="Line 8"/>
          <p:cNvSpPr>
            <a:spLocks noChangeShapeType="1"/>
          </p:cNvSpPr>
          <p:nvPr/>
        </p:nvSpPr>
        <p:spPr bwMode="auto">
          <a:xfrm>
            <a:off x="5638800" y="1219200"/>
            <a:ext cx="0" cy="609600"/>
          </a:xfrm>
          <a:prstGeom prst="line">
            <a:avLst/>
          </a:prstGeom>
          <a:noFill/>
          <a:ln w="57150">
            <a:solidFill>
              <a:srgbClr val="FFFF00"/>
            </a:solidFill>
            <a:round/>
            <a:headEnd/>
            <a:tailEnd type="triangle" w="med" len="med"/>
          </a:ln>
          <a:effectLst/>
        </p:spPr>
        <p:txBody>
          <a:bodyPr wrap="none" anchor="ctr"/>
          <a:lstStyle/>
          <a:p>
            <a:endParaRPr lang="en-US"/>
          </a:p>
        </p:txBody>
      </p:sp>
      <p:grpSp>
        <p:nvGrpSpPr>
          <p:cNvPr id="120841" name="Group 9"/>
          <p:cNvGrpSpPr>
            <a:grpSpLocks/>
          </p:cNvGrpSpPr>
          <p:nvPr/>
        </p:nvGrpSpPr>
        <p:grpSpPr bwMode="auto">
          <a:xfrm>
            <a:off x="2667000" y="2133600"/>
            <a:ext cx="1600200" cy="914400"/>
            <a:chOff x="720" y="384"/>
            <a:chExt cx="1440" cy="768"/>
          </a:xfrm>
        </p:grpSpPr>
        <p:sp>
          <p:nvSpPr>
            <p:cNvPr id="120842" name="Rectangle 10"/>
            <p:cNvSpPr>
              <a:spLocks noChangeArrowheads="1"/>
            </p:cNvSpPr>
            <p:nvPr/>
          </p:nvSpPr>
          <p:spPr bwMode="auto">
            <a:xfrm>
              <a:off x="720" y="384"/>
              <a:ext cx="1440" cy="768"/>
            </a:xfrm>
            <a:prstGeom prst="rect">
              <a:avLst/>
            </a:prstGeom>
            <a:noFill/>
            <a:ln w="57150">
              <a:solidFill>
                <a:srgbClr val="FF0000"/>
              </a:solidFill>
              <a:miter lim="800000"/>
              <a:headEnd/>
              <a:tailEnd/>
            </a:ln>
            <a:effectLst/>
          </p:spPr>
          <p:txBody>
            <a:bodyPr wrap="none" anchor="ctr"/>
            <a:lstStyle/>
            <a:p>
              <a:endParaRPr lang="en-US"/>
            </a:p>
          </p:txBody>
        </p:sp>
        <p:sp>
          <p:nvSpPr>
            <p:cNvPr id="120843" name="Text Box 11"/>
            <p:cNvSpPr txBox="1">
              <a:spLocks noChangeArrowheads="1"/>
            </p:cNvSpPr>
            <p:nvPr/>
          </p:nvSpPr>
          <p:spPr bwMode="auto">
            <a:xfrm>
              <a:off x="1363" y="519"/>
              <a:ext cx="166" cy="308"/>
            </a:xfrm>
            <a:prstGeom prst="rect">
              <a:avLst/>
            </a:prstGeom>
            <a:noFill/>
            <a:ln w="9525">
              <a:noFill/>
              <a:miter lim="800000"/>
              <a:headEnd/>
              <a:tailEnd/>
            </a:ln>
            <a:effectLst/>
          </p:spPr>
          <p:txBody>
            <a:bodyPr wrap="none">
              <a:spAutoFit/>
            </a:bodyPr>
            <a:lstStyle/>
            <a:p>
              <a:pPr algn="ctr" eaLnBrk="0" hangingPunct="0"/>
              <a:endParaRPr lang="en-US" sz="1800" b="1">
                <a:latin typeface="Arial" charset="0"/>
              </a:endParaRPr>
            </a:p>
          </p:txBody>
        </p:sp>
      </p:grpSp>
      <p:grpSp>
        <p:nvGrpSpPr>
          <p:cNvPr id="120844" name="Group 12"/>
          <p:cNvGrpSpPr>
            <a:grpSpLocks/>
          </p:cNvGrpSpPr>
          <p:nvPr/>
        </p:nvGrpSpPr>
        <p:grpSpPr bwMode="auto">
          <a:xfrm flipV="1">
            <a:off x="4648200" y="3352800"/>
            <a:ext cx="1905000" cy="654050"/>
            <a:chOff x="720" y="384"/>
            <a:chExt cx="1440" cy="768"/>
          </a:xfrm>
        </p:grpSpPr>
        <p:sp>
          <p:nvSpPr>
            <p:cNvPr id="120845" name="Rectangle 13"/>
            <p:cNvSpPr>
              <a:spLocks noChangeArrowheads="1"/>
            </p:cNvSpPr>
            <p:nvPr/>
          </p:nvSpPr>
          <p:spPr bwMode="auto">
            <a:xfrm>
              <a:off x="720" y="384"/>
              <a:ext cx="1440" cy="768"/>
            </a:xfrm>
            <a:prstGeom prst="rect">
              <a:avLst/>
            </a:prstGeom>
            <a:noFill/>
            <a:ln w="57150">
              <a:solidFill>
                <a:srgbClr val="FF0000"/>
              </a:solidFill>
              <a:miter lim="800000"/>
              <a:headEnd/>
              <a:tailEnd/>
            </a:ln>
            <a:effectLst/>
          </p:spPr>
          <p:txBody>
            <a:bodyPr wrap="none" anchor="ctr"/>
            <a:lstStyle/>
            <a:p>
              <a:endParaRPr lang="en-US"/>
            </a:p>
          </p:txBody>
        </p:sp>
        <p:sp>
          <p:nvSpPr>
            <p:cNvPr id="120846" name="Text Box 14"/>
            <p:cNvSpPr txBox="1">
              <a:spLocks noChangeArrowheads="1"/>
            </p:cNvSpPr>
            <p:nvPr/>
          </p:nvSpPr>
          <p:spPr bwMode="auto">
            <a:xfrm>
              <a:off x="1378" y="721"/>
              <a:ext cx="139" cy="431"/>
            </a:xfrm>
            <a:prstGeom prst="rect">
              <a:avLst/>
            </a:prstGeom>
            <a:noFill/>
            <a:ln w="9525">
              <a:noFill/>
              <a:miter lim="800000"/>
              <a:headEnd/>
              <a:tailEnd/>
            </a:ln>
            <a:effectLst/>
          </p:spPr>
          <p:txBody>
            <a:bodyPr rot="10800000" wrap="none">
              <a:spAutoFit/>
            </a:bodyPr>
            <a:lstStyle/>
            <a:p>
              <a:pPr algn="ctr" eaLnBrk="0" hangingPunct="0"/>
              <a:endParaRPr lang="en-US" sz="1800" b="1">
                <a:latin typeface="Arial" charset="0"/>
              </a:endParaRPr>
            </a:p>
          </p:txBody>
        </p:sp>
      </p:grpSp>
      <p:grpSp>
        <p:nvGrpSpPr>
          <p:cNvPr id="120847" name="Group 15"/>
          <p:cNvGrpSpPr>
            <a:grpSpLocks/>
          </p:cNvGrpSpPr>
          <p:nvPr/>
        </p:nvGrpSpPr>
        <p:grpSpPr bwMode="auto">
          <a:xfrm>
            <a:off x="4724400" y="1905000"/>
            <a:ext cx="1828800" cy="762000"/>
            <a:chOff x="720" y="384"/>
            <a:chExt cx="1440" cy="768"/>
          </a:xfrm>
        </p:grpSpPr>
        <p:sp>
          <p:nvSpPr>
            <p:cNvPr id="120848" name="Rectangle 16"/>
            <p:cNvSpPr>
              <a:spLocks noChangeArrowheads="1"/>
            </p:cNvSpPr>
            <p:nvPr/>
          </p:nvSpPr>
          <p:spPr bwMode="auto">
            <a:xfrm>
              <a:off x="720" y="384"/>
              <a:ext cx="1440" cy="768"/>
            </a:xfrm>
            <a:prstGeom prst="rect">
              <a:avLst/>
            </a:prstGeom>
            <a:noFill/>
            <a:ln w="57150">
              <a:solidFill>
                <a:srgbClr val="FF0000"/>
              </a:solidFill>
              <a:miter lim="800000"/>
              <a:headEnd/>
              <a:tailEnd/>
            </a:ln>
            <a:effectLst/>
          </p:spPr>
          <p:txBody>
            <a:bodyPr wrap="none" anchor="ctr"/>
            <a:lstStyle/>
            <a:p>
              <a:pPr algn="ctr" eaLnBrk="0" hangingPunct="0"/>
              <a:r>
                <a:rPr lang="en-US" sz="2600" b="1" dirty="0">
                  <a:solidFill>
                    <a:schemeClr val="tx2"/>
                  </a:solidFill>
                  <a:latin typeface="Times New Roman" pitchFamily="18" charset="0"/>
                </a:rPr>
                <a:t>Politburo</a:t>
              </a:r>
            </a:p>
          </p:txBody>
        </p:sp>
        <p:sp>
          <p:nvSpPr>
            <p:cNvPr id="120849" name="Text Box 17"/>
            <p:cNvSpPr txBox="1">
              <a:spLocks noChangeArrowheads="1"/>
            </p:cNvSpPr>
            <p:nvPr/>
          </p:nvSpPr>
          <p:spPr bwMode="auto">
            <a:xfrm>
              <a:off x="1375" y="518"/>
              <a:ext cx="145" cy="370"/>
            </a:xfrm>
            <a:prstGeom prst="rect">
              <a:avLst/>
            </a:prstGeom>
            <a:noFill/>
            <a:ln w="9525">
              <a:noFill/>
              <a:miter lim="800000"/>
              <a:headEnd/>
              <a:tailEnd/>
            </a:ln>
            <a:effectLst/>
          </p:spPr>
          <p:txBody>
            <a:bodyPr wrap="none">
              <a:spAutoFit/>
            </a:bodyPr>
            <a:lstStyle/>
            <a:p>
              <a:pPr algn="ctr" eaLnBrk="0" hangingPunct="0"/>
              <a:endParaRPr lang="en-US" sz="1800" b="1">
                <a:latin typeface="Arial" charset="0"/>
              </a:endParaRPr>
            </a:p>
          </p:txBody>
        </p:sp>
      </p:grpSp>
      <p:grpSp>
        <p:nvGrpSpPr>
          <p:cNvPr id="120850" name="Group 18"/>
          <p:cNvGrpSpPr>
            <a:grpSpLocks/>
          </p:cNvGrpSpPr>
          <p:nvPr/>
        </p:nvGrpSpPr>
        <p:grpSpPr bwMode="auto">
          <a:xfrm>
            <a:off x="4724400" y="0"/>
            <a:ext cx="1828800" cy="1143000"/>
            <a:chOff x="720" y="384"/>
            <a:chExt cx="1440" cy="768"/>
          </a:xfrm>
        </p:grpSpPr>
        <p:sp>
          <p:nvSpPr>
            <p:cNvPr id="120851" name="Rectangle 19"/>
            <p:cNvSpPr>
              <a:spLocks noChangeArrowheads="1"/>
            </p:cNvSpPr>
            <p:nvPr/>
          </p:nvSpPr>
          <p:spPr bwMode="auto">
            <a:xfrm>
              <a:off x="720" y="384"/>
              <a:ext cx="1440" cy="768"/>
            </a:xfrm>
            <a:prstGeom prst="rect">
              <a:avLst/>
            </a:prstGeom>
            <a:noFill/>
            <a:ln w="57150">
              <a:solidFill>
                <a:srgbClr val="FF0000"/>
              </a:solidFill>
              <a:miter lim="800000"/>
              <a:headEnd/>
              <a:tailEnd/>
            </a:ln>
            <a:effectLst/>
          </p:spPr>
          <p:txBody>
            <a:bodyPr wrap="none" anchor="ctr"/>
            <a:lstStyle/>
            <a:p>
              <a:endParaRPr lang="en-US"/>
            </a:p>
          </p:txBody>
        </p:sp>
        <p:sp>
          <p:nvSpPr>
            <p:cNvPr id="120852" name="Text Box 20"/>
            <p:cNvSpPr txBox="1">
              <a:spLocks noChangeArrowheads="1"/>
            </p:cNvSpPr>
            <p:nvPr/>
          </p:nvSpPr>
          <p:spPr bwMode="auto">
            <a:xfrm>
              <a:off x="1375" y="519"/>
              <a:ext cx="145" cy="247"/>
            </a:xfrm>
            <a:prstGeom prst="rect">
              <a:avLst/>
            </a:prstGeom>
            <a:noFill/>
            <a:ln w="9525">
              <a:noFill/>
              <a:miter lim="800000"/>
              <a:headEnd/>
              <a:tailEnd/>
            </a:ln>
            <a:effectLst/>
          </p:spPr>
          <p:txBody>
            <a:bodyPr wrap="none">
              <a:spAutoFit/>
            </a:bodyPr>
            <a:lstStyle/>
            <a:p>
              <a:pPr algn="ctr" eaLnBrk="0" hangingPunct="0"/>
              <a:endParaRPr lang="en-US" sz="1800" b="1">
                <a:latin typeface="Arial" charset="0"/>
              </a:endParaRPr>
            </a:p>
          </p:txBody>
        </p:sp>
      </p:grpSp>
      <p:sp>
        <p:nvSpPr>
          <p:cNvPr id="120853" name="Text Box 21"/>
          <p:cNvSpPr txBox="1">
            <a:spLocks noChangeArrowheads="1"/>
          </p:cNvSpPr>
          <p:nvPr/>
        </p:nvSpPr>
        <p:spPr bwMode="auto">
          <a:xfrm>
            <a:off x="4876800" y="0"/>
            <a:ext cx="1524000" cy="1107996"/>
          </a:xfrm>
          <a:prstGeom prst="rect">
            <a:avLst/>
          </a:prstGeom>
          <a:noFill/>
          <a:ln w="9525">
            <a:noFill/>
            <a:miter lim="800000"/>
            <a:headEnd/>
            <a:tailEnd/>
          </a:ln>
          <a:effectLst/>
        </p:spPr>
        <p:txBody>
          <a:bodyPr>
            <a:spAutoFit/>
          </a:bodyPr>
          <a:lstStyle/>
          <a:p>
            <a:pPr eaLnBrk="0" hangingPunct="0"/>
            <a:r>
              <a:rPr lang="en-US" sz="2200" b="1" dirty="0">
                <a:solidFill>
                  <a:schemeClr val="tx2"/>
                </a:solidFill>
                <a:latin typeface="Times New Roman" pitchFamily="18" charset="0"/>
              </a:rPr>
              <a:t>Politburo Standing </a:t>
            </a:r>
          </a:p>
          <a:p>
            <a:pPr eaLnBrk="0" hangingPunct="0"/>
            <a:r>
              <a:rPr lang="en-US" sz="2200" b="1" dirty="0">
                <a:solidFill>
                  <a:schemeClr val="tx2"/>
                </a:solidFill>
                <a:latin typeface="Times New Roman" pitchFamily="18" charset="0"/>
              </a:rPr>
              <a:t>Committee</a:t>
            </a:r>
          </a:p>
        </p:txBody>
      </p:sp>
      <p:sp>
        <p:nvSpPr>
          <p:cNvPr id="120854" name="Line 22"/>
          <p:cNvSpPr>
            <a:spLocks noChangeShapeType="1"/>
          </p:cNvSpPr>
          <p:nvPr/>
        </p:nvSpPr>
        <p:spPr bwMode="auto">
          <a:xfrm>
            <a:off x="5638800" y="2743200"/>
            <a:ext cx="0" cy="609600"/>
          </a:xfrm>
          <a:prstGeom prst="line">
            <a:avLst/>
          </a:prstGeom>
          <a:noFill/>
          <a:ln w="57150">
            <a:solidFill>
              <a:srgbClr val="FFFF00"/>
            </a:solidFill>
            <a:round/>
            <a:headEnd/>
            <a:tailEnd type="triangle" w="med" len="med"/>
          </a:ln>
          <a:effectLst/>
        </p:spPr>
        <p:txBody>
          <a:bodyPr wrap="none" anchor="ctr"/>
          <a:lstStyle/>
          <a:p>
            <a:endParaRPr lang="en-US"/>
          </a:p>
        </p:txBody>
      </p:sp>
      <p:sp>
        <p:nvSpPr>
          <p:cNvPr id="120855" name="Text Box 23"/>
          <p:cNvSpPr txBox="1">
            <a:spLocks noChangeArrowheads="1"/>
          </p:cNvSpPr>
          <p:nvPr/>
        </p:nvSpPr>
        <p:spPr bwMode="auto">
          <a:xfrm>
            <a:off x="4572000" y="2438400"/>
            <a:ext cx="184150" cy="457200"/>
          </a:xfrm>
          <a:prstGeom prst="rect">
            <a:avLst/>
          </a:prstGeom>
          <a:noFill/>
          <a:ln w="9525">
            <a:noFill/>
            <a:miter lim="800000"/>
            <a:headEnd/>
            <a:tailEnd/>
          </a:ln>
          <a:effectLst/>
        </p:spPr>
        <p:txBody>
          <a:bodyPr wrap="none">
            <a:spAutoFit/>
          </a:bodyPr>
          <a:lstStyle/>
          <a:p>
            <a:pPr eaLnBrk="0" hangingPunct="0"/>
            <a:endParaRPr lang="en-US">
              <a:latin typeface="Times New Roman" pitchFamily="18" charset="0"/>
            </a:endParaRPr>
          </a:p>
        </p:txBody>
      </p:sp>
      <p:sp>
        <p:nvSpPr>
          <p:cNvPr id="120856" name="Text Box 24"/>
          <p:cNvSpPr txBox="1">
            <a:spLocks noChangeArrowheads="1"/>
          </p:cNvSpPr>
          <p:nvPr/>
        </p:nvSpPr>
        <p:spPr bwMode="auto">
          <a:xfrm>
            <a:off x="4800600" y="3429000"/>
            <a:ext cx="1739900" cy="488950"/>
          </a:xfrm>
          <a:prstGeom prst="rect">
            <a:avLst/>
          </a:prstGeom>
          <a:noFill/>
          <a:ln w="9525">
            <a:noFill/>
            <a:miter lim="800000"/>
            <a:headEnd/>
            <a:tailEnd/>
          </a:ln>
          <a:effectLst/>
        </p:spPr>
        <p:txBody>
          <a:bodyPr wrap="none">
            <a:spAutoFit/>
          </a:bodyPr>
          <a:lstStyle/>
          <a:p>
            <a:pPr eaLnBrk="0" hangingPunct="0"/>
            <a:r>
              <a:rPr lang="en-US" sz="2600" b="1" dirty="0">
                <a:solidFill>
                  <a:schemeClr val="tx2"/>
                </a:solidFill>
                <a:latin typeface="Times New Roman" pitchFamily="18" charset="0"/>
              </a:rPr>
              <a:t>Secretariat</a:t>
            </a:r>
            <a:endParaRPr lang="en-US" b="1" dirty="0">
              <a:solidFill>
                <a:schemeClr val="tx2"/>
              </a:solidFill>
              <a:latin typeface="Times New Roman" pitchFamily="18" charset="0"/>
            </a:endParaRPr>
          </a:p>
        </p:txBody>
      </p:sp>
      <p:sp>
        <p:nvSpPr>
          <p:cNvPr id="120857" name="Text Box 25"/>
          <p:cNvSpPr txBox="1">
            <a:spLocks noChangeArrowheads="1"/>
          </p:cNvSpPr>
          <p:nvPr/>
        </p:nvSpPr>
        <p:spPr bwMode="auto">
          <a:xfrm>
            <a:off x="2743200" y="2209800"/>
            <a:ext cx="1752600" cy="701675"/>
          </a:xfrm>
          <a:prstGeom prst="rect">
            <a:avLst/>
          </a:prstGeom>
          <a:noFill/>
          <a:ln w="9525">
            <a:noFill/>
            <a:miter lim="800000"/>
            <a:headEnd/>
            <a:tailEnd/>
          </a:ln>
          <a:effectLst/>
        </p:spPr>
        <p:txBody>
          <a:bodyPr>
            <a:spAutoFit/>
          </a:bodyPr>
          <a:lstStyle/>
          <a:p>
            <a:pPr eaLnBrk="0" hangingPunct="0"/>
            <a:r>
              <a:rPr lang="en-US" sz="2000" b="1" dirty="0">
                <a:solidFill>
                  <a:schemeClr val="tx2"/>
                </a:solidFill>
                <a:latin typeface="Times New Roman" pitchFamily="18" charset="0"/>
              </a:rPr>
              <a:t>Central </a:t>
            </a:r>
          </a:p>
          <a:p>
            <a:pPr eaLnBrk="0" hangingPunct="0"/>
            <a:r>
              <a:rPr lang="en-US" sz="2000" b="1" dirty="0">
                <a:solidFill>
                  <a:schemeClr val="tx2"/>
                </a:solidFill>
                <a:latin typeface="Times New Roman" pitchFamily="18" charset="0"/>
              </a:rPr>
              <a:t>Committee</a:t>
            </a:r>
            <a:endParaRPr lang="en-US" b="1" dirty="0">
              <a:solidFill>
                <a:schemeClr val="tx2"/>
              </a:solidFill>
              <a:latin typeface="Times New Roman" pitchFamily="18" charset="0"/>
            </a:endParaRPr>
          </a:p>
        </p:txBody>
      </p:sp>
      <p:sp>
        <p:nvSpPr>
          <p:cNvPr id="120858" name="Text Box 26"/>
          <p:cNvSpPr txBox="1">
            <a:spLocks noChangeArrowheads="1"/>
          </p:cNvSpPr>
          <p:nvPr/>
        </p:nvSpPr>
        <p:spPr bwMode="auto">
          <a:xfrm>
            <a:off x="2819400" y="3581400"/>
            <a:ext cx="1235075" cy="1054100"/>
          </a:xfrm>
          <a:prstGeom prst="rect">
            <a:avLst/>
          </a:prstGeom>
          <a:noFill/>
          <a:ln w="9525">
            <a:noFill/>
            <a:miter lim="800000"/>
            <a:headEnd/>
            <a:tailEnd/>
          </a:ln>
          <a:effectLst/>
        </p:spPr>
        <p:txBody>
          <a:bodyPr wrap="none">
            <a:spAutoFit/>
          </a:bodyPr>
          <a:lstStyle/>
          <a:p>
            <a:pPr eaLnBrk="0" hangingPunct="0"/>
            <a:r>
              <a:rPr lang="en-US" sz="2100" b="1" dirty="0">
                <a:solidFill>
                  <a:srgbClr val="EFEFFF"/>
                </a:solidFill>
                <a:latin typeface="Times New Roman" pitchFamily="18" charset="0"/>
              </a:rPr>
              <a:t>National </a:t>
            </a:r>
          </a:p>
          <a:p>
            <a:pPr eaLnBrk="0" hangingPunct="0"/>
            <a:r>
              <a:rPr lang="en-US" sz="2100" b="1" dirty="0">
                <a:solidFill>
                  <a:srgbClr val="EFEFFF"/>
                </a:solidFill>
                <a:latin typeface="Times New Roman" pitchFamily="18" charset="0"/>
              </a:rPr>
              <a:t>People’s </a:t>
            </a:r>
          </a:p>
          <a:p>
            <a:pPr eaLnBrk="0" hangingPunct="0"/>
            <a:r>
              <a:rPr lang="en-US" sz="2100" b="1" dirty="0">
                <a:solidFill>
                  <a:srgbClr val="EFEFFF"/>
                </a:solidFill>
                <a:latin typeface="Times New Roman" pitchFamily="18" charset="0"/>
              </a:rPr>
              <a:t>Congress</a:t>
            </a:r>
            <a:endParaRPr lang="en-US" b="1" dirty="0">
              <a:solidFill>
                <a:srgbClr val="EFEFFF"/>
              </a:solidFill>
              <a:latin typeface="Times New Roman" pitchFamily="18" charset="0"/>
            </a:endParaRPr>
          </a:p>
        </p:txBody>
      </p:sp>
      <p:sp>
        <p:nvSpPr>
          <p:cNvPr id="120859" name="Line 27"/>
          <p:cNvSpPr>
            <a:spLocks noChangeShapeType="1"/>
          </p:cNvSpPr>
          <p:nvPr/>
        </p:nvSpPr>
        <p:spPr bwMode="auto">
          <a:xfrm flipH="1">
            <a:off x="3352800" y="1143000"/>
            <a:ext cx="1295400" cy="914400"/>
          </a:xfrm>
          <a:prstGeom prst="line">
            <a:avLst/>
          </a:prstGeom>
          <a:noFill/>
          <a:ln w="57150">
            <a:solidFill>
              <a:srgbClr val="FFFF00"/>
            </a:solidFill>
            <a:round/>
            <a:headEnd/>
            <a:tailEnd type="triangle" w="med" len="med"/>
          </a:ln>
          <a:effectLst/>
        </p:spPr>
        <p:txBody>
          <a:bodyPr wrap="none" anchor="ctr"/>
          <a:lstStyle/>
          <a:p>
            <a:endParaRPr lang="en-US"/>
          </a:p>
        </p:txBody>
      </p:sp>
      <p:sp>
        <p:nvSpPr>
          <p:cNvPr id="120860" name="Line 28"/>
          <p:cNvSpPr>
            <a:spLocks noChangeShapeType="1"/>
          </p:cNvSpPr>
          <p:nvPr/>
        </p:nvSpPr>
        <p:spPr bwMode="auto">
          <a:xfrm flipH="1">
            <a:off x="1752600" y="838200"/>
            <a:ext cx="2819400" cy="1143000"/>
          </a:xfrm>
          <a:prstGeom prst="line">
            <a:avLst/>
          </a:prstGeom>
          <a:noFill/>
          <a:ln w="57150">
            <a:solidFill>
              <a:srgbClr val="FFFF00"/>
            </a:solidFill>
            <a:round/>
            <a:headEnd/>
            <a:tailEnd type="triangle" w="med" len="med"/>
          </a:ln>
          <a:effectLst/>
        </p:spPr>
        <p:txBody>
          <a:bodyPr wrap="none" anchor="ctr"/>
          <a:lstStyle/>
          <a:p>
            <a:endParaRPr lang="en-US"/>
          </a:p>
        </p:txBody>
      </p:sp>
      <p:sp>
        <p:nvSpPr>
          <p:cNvPr id="120861" name="Line 29"/>
          <p:cNvSpPr>
            <a:spLocks noChangeShapeType="1"/>
          </p:cNvSpPr>
          <p:nvPr/>
        </p:nvSpPr>
        <p:spPr bwMode="auto">
          <a:xfrm flipH="1">
            <a:off x="3352800" y="3048000"/>
            <a:ext cx="0" cy="533400"/>
          </a:xfrm>
          <a:prstGeom prst="line">
            <a:avLst/>
          </a:prstGeom>
          <a:noFill/>
          <a:ln w="57150">
            <a:solidFill>
              <a:srgbClr val="FFFF00"/>
            </a:solidFill>
            <a:prstDash val="sysDot"/>
            <a:round/>
            <a:headEnd/>
            <a:tailEnd type="triangle" w="med" len="med"/>
          </a:ln>
          <a:effectLst/>
        </p:spPr>
        <p:txBody>
          <a:bodyPr wrap="none" anchor="ctr"/>
          <a:lstStyle/>
          <a:p>
            <a:endParaRPr lang="en-US"/>
          </a:p>
        </p:txBody>
      </p:sp>
      <p:sp>
        <p:nvSpPr>
          <p:cNvPr id="120862" name="Text Box 30"/>
          <p:cNvSpPr txBox="1">
            <a:spLocks noChangeArrowheads="1"/>
          </p:cNvSpPr>
          <p:nvPr/>
        </p:nvSpPr>
        <p:spPr bwMode="auto">
          <a:xfrm>
            <a:off x="838200" y="2133600"/>
            <a:ext cx="1752600" cy="1054100"/>
          </a:xfrm>
          <a:prstGeom prst="rect">
            <a:avLst/>
          </a:prstGeom>
          <a:noFill/>
          <a:ln w="9525">
            <a:noFill/>
            <a:miter lim="800000"/>
            <a:headEnd/>
            <a:tailEnd/>
          </a:ln>
          <a:effectLst/>
        </p:spPr>
        <p:txBody>
          <a:bodyPr>
            <a:spAutoFit/>
          </a:bodyPr>
          <a:lstStyle/>
          <a:p>
            <a:pPr eaLnBrk="0" hangingPunct="0"/>
            <a:r>
              <a:rPr lang="en-US" sz="2100" b="1" dirty="0">
                <a:solidFill>
                  <a:schemeClr val="tx2"/>
                </a:solidFill>
                <a:latin typeface="Times New Roman" pitchFamily="18" charset="0"/>
              </a:rPr>
              <a:t>Central </a:t>
            </a:r>
          </a:p>
          <a:p>
            <a:pPr eaLnBrk="0" hangingPunct="0"/>
            <a:r>
              <a:rPr lang="en-US" sz="2100" b="1" dirty="0">
                <a:solidFill>
                  <a:schemeClr val="tx2"/>
                </a:solidFill>
                <a:latin typeface="Times New Roman" pitchFamily="18" charset="0"/>
              </a:rPr>
              <a:t>Advisory </a:t>
            </a:r>
          </a:p>
          <a:p>
            <a:pPr eaLnBrk="0" hangingPunct="0"/>
            <a:r>
              <a:rPr lang="en-US" sz="2100" b="1" dirty="0">
                <a:solidFill>
                  <a:schemeClr val="tx2"/>
                </a:solidFill>
                <a:latin typeface="Times New Roman" pitchFamily="18" charset="0"/>
              </a:rPr>
              <a:t>Commission</a:t>
            </a:r>
            <a:endParaRPr lang="en-US" b="1" dirty="0">
              <a:solidFill>
                <a:schemeClr val="tx2"/>
              </a:solidFill>
              <a:latin typeface="Times New Roman" pitchFamily="18" charset="0"/>
            </a:endParaRPr>
          </a:p>
        </p:txBody>
      </p:sp>
      <p:sp>
        <p:nvSpPr>
          <p:cNvPr id="120863" name="Line 31"/>
          <p:cNvSpPr>
            <a:spLocks noChangeShapeType="1"/>
          </p:cNvSpPr>
          <p:nvPr/>
        </p:nvSpPr>
        <p:spPr bwMode="auto">
          <a:xfrm>
            <a:off x="3352800" y="4800600"/>
            <a:ext cx="0" cy="533400"/>
          </a:xfrm>
          <a:prstGeom prst="line">
            <a:avLst/>
          </a:prstGeom>
          <a:noFill/>
          <a:ln w="57150">
            <a:solidFill>
              <a:srgbClr val="FFFF00"/>
            </a:solidFill>
            <a:prstDash val="sysDot"/>
            <a:round/>
            <a:headEnd/>
            <a:tailEnd type="triangle" w="med" len="med"/>
          </a:ln>
          <a:effectLst/>
        </p:spPr>
        <p:txBody>
          <a:bodyPr wrap="none" anchor="ctr"/>
          <a:lstStyle/>
          <a:p>
            <a:endParaRPr lang="en-US"/>
          </a:p>
        </p:txBody>
      </p:sp>
      <p:sp>
        <p:nvSpPr>
          <p:cNvPr id="120864" name="Text Box 32"/>
          <p:cNvSpPr txBox="1">
            <a:spLocks noChangeArrowheads="1"/>
          </p:cNvSpPr>
          <p:nvPr/>
        </p:nvSpPr>
        <p:spPr bwMode="auto">
          <a:xfrm>
            <a:off x="2819400" y="5486400"/>
            <a:ext cx="1444625" cy="1054100"/>
          </a:xfrm>
          <a:prstGeom prst="rect">
            <a:avLst/>
          </a:prstGeom>
          <a:noFill/>
          <a:ln w="9525">
            <a:noFill/>
            <a:miter lim="800000"/>
            <a:headEnd/>
            <a:tailEnd/>
          </a:ln>
          <a:effectLst/>
        </p:spPr>
        <p:txBody>
          <a:bodyPr wrap="none">
            <a:spAutoFit/>
          </a:bodyPr>
          <a:lstStyle/>
          <a:p>
            <a:pPr eaLnBrk="0" hangingPunct="0"/>
            <a:r>
              <a:rPr lang="en-US" sz="2100" b="1" dirty="0">
                <a:solidFill>
                  <a:srgbClr val="EFEFFF"/>
                </a:solidFill>
                <a:latin typeface="Times New Roman" pitchFamily="18" charset="0"/>
              </a:rPr>
              <a:t>NPC</a:t>
            </a:r>
          </a:p>
          <a:p>
            <a:pPr eaLnBrk="0" hangingPunct="0"/>
            <a:r>
              <a:rPr lang="en-US" sz="2100" b="1" dirty="0">
                <a:solidFill>
                  <a:srgbClr val="EFEFFF"/>
                </a:solidFill>
                <a:latin typeface="Times New Roman" pitchFamily="18" charset="0"/>
              </a:rPr>
              <a:t>Standing</a:t>
            </a:r>
          </a:p>
          <a:p>
            <a:pPr eaLnBrk="0" hangingPunct="0"/>
            <a:r>
              <a:rPr lang="en-US" sz="2100" b="1" dirty="0">
                <a:solidFill>
                  <a:srgbClr val="EFEFFF"/>
                </a:solidFill>
                <a:latin typeface="Times New Roman" pitchFamily="18" charset="0"/>
              </a:rPr>
              <a:t>Committee</a:t>
            </a:r>
            <a:endParaRPr lang="en-US" sz="1800" b="1" dirty="0">
              <a:solidFill>
                <a:srgbClr val="EFEFFF"/>
              </a:solidFill>
              <a:latin typeface="Times New Roman" pitchFamily="18" charset="0"/>
            </a:endParaRPr>
          </a:p>
        </p:txBody>
      </p:sp>
      <p:sp>
        <p:nvSpPr>
          <p:cNvPr id="120865" name="Text Box 33"/>
          <p:cNvSpPr txBox="1">
            <a:spLocks noChangeArrowheads="1"/>
          </p:cNvSpPr>
          <p:nvPr/>
        </p:nvSpPr>
        <p:spPr bwMode="auto">
          <a:xfrm>
            <a:off x="7239000" y="2133600"/>
            <a:ext cx="1905000" cy="1107996"/>
          </a:xfrm>
          <a:prstGeom prst="rect">
            <a:avLst/>
          </a:prstGeom>
          <a:noFill/>
          <a:ln w="9525">
            <a:noFill/>
            <a:miter lim="800000"/>
            <a:headEnd/>
            <a:tailEnd/>
          </a:ln>
          <a:effectLst/>
        </p:spPr>
        <p:txBody>
          <a:bodyPr>
            <a:spAutoFit/>
          </a:bodyPr>
          <a:lstStyle/>
          <a:p>
            <a:pPr eaLnBrk="0" hangingPunct="0"/>
            <a:r>
              <a:rPr lang="en-US" sz="2200" b="1" dirty="0">
                <a:solidFill>
                  <a:schemeClr val="tx2"/>
                </a:solidFill>
                <a:latin typeface="Times New Roman" pitchFamily="18" charset="0"/>
              </a:rPr>
              <a:t>Military Affairs  </a:t>
            </a:r>
          </a:p>
          <a:p>
            <a:pPr eaLnBrk="0" hangingPunct="0"/>
            <a:r>
              <a:rPr lang="en-US" sz="2200" b="1" dirty="0">
                <a:solidFill>
                  <a:schemeClr val="tx2"/>
                </a:solidFill>
                <a:latin typeface="Times New Roman" pitchFamily="18" charset="0"/>
              </a:rPr>
              <a:t>Commission</a:t>
            </a:r>
            <a:endParaRPr lang="en-US" sz="1800" b="1" dirty="0">
              <a:solidFill>
                <a:schemeClr val="tx2"/>
              </a:solidFill>
              <a:latin typeface="Times New Roman" pitchFamily="18" charset="0"/>
            </a:endParaRPr>
          </a:p>
        </p:txBody>
      </p:sp>
      <p:sp>
        <p:nvSpPr>
          <p:cNvPr id="120866" name="Line 34"/>
          <p:cNvSpPr>
            <a:spLocks noChangeShapeType="1"/>
          </p:cNvSpPr>
          <p:nvPr/>
        </p:nvSpPr>
        <p:spPr bwMode="auto">
          <a:xfrm>
            <a:off x="6629400" y="1143000"/>
            <a:ext cx="1371600" cy="914400"/>
          </a:xfrm>
          <a:prstGeom prst="line">
            <a:avLst/>
          </a:prstGeom>
          <a:noFill/>
          <a:ln w="57150">
            <a:solidFill>
              <a:srgbClr val="FFFF00"/>
            </a:solidFill>
            <a:round/>
            <a:headEnd/>
            <a:tailEnd type="triangle" w="med" len="med"/>
          </a:ln>
          <a:effectLst/>
        </p:spPr>
        <p:txBody>
          <a:bodyPr wrap="none" anchor="ctr"/>
          <a:lstStyle/>
          <a:p>
            <a:endParaRPr lang="en-US"/>
          </a:p>
        </p:txBody>
      </p:sp>
      <p:sp>
        <p:nvSpPr>
          <p:cNvPr id="120867" name="Text Box 35"/>
          <p:cNvSpPr txBox="1">
            <a:spLocks noChangeArrowheads="1"/>
          </p:cNvSpPr>
          <p:nvPr/>
        </p:nvSpPr>
        <p:spPr bwMode="auto">
          <a:xfrm>
            <a:off x="4495800" y="5410200"/>
            <a:ext cx="4343400" cy="1190625"/>
          </a:xfrm>
          <a:prstGeom prst="rect">
            <a:avLst/>
          </a:prstGeom>
          <a:noFill/>
          <a:ln w="9525">
            <a:noFill/>
            <a:miter lim="800000"/>
            <a:headEnd/>
            <a:tailEnd/>
          </a:ln>
          <a:effectLst/>
        </p:spPr>
        <p:txBody>
          <a:bodyPr>
            <a:spAutoFit/>
          </a:bodyPr>
          <a:lstStyle/>
          <a:p>
            <a:pPr algn="ctr" eaLnBrk="0" hangingPunct="0"/>
            <a:r>
              <a:rPr lang="en-US" sz="3600">
                <a:solidFill>
                  <a:srgbClr val="FF3300"/>
                </a:solidFill>
                <a:latin typeface="Times New Roman" pitchFamily="18" charset="0"/>
              </a:rPr>
              <a:t>China’s Party, </a:t>
            </a:r>
            <a:r>
              <a:rPr lang="en-US" sz="3600">
                <a:solidFill>
                  <a:srgbClr val="00FF00"/>
                </a:solidFill>
                <a:latin typeface="Times New Roman" pitchFamily="18" charset="0"/>
              </a:rPr>
              <a:t>State</a:t>
            </a:r>
            <a:r>
              <a:rPr lang="en-US" sz="3600">
                <a:latin typeface="Times New Roman" pitchFamily="18" charset="0"/>
              </a:rPr>
              <a:t> </a:t>
            </a:r>
            <a:r>
              <a:rPr lang="en-US" sz="3600">
                <a:solidFill>
                  <a:srgbClr val="00FF00"/>
                </a:solidFill>
                <a:latin typeface="Times New Roman" pitchFamily="18" charset="0"/>
              </a:rPr>
              <a:t>&amp;</a:t>
            </a:r>
            <a:r>
              <a:rPr lang="en-US" sz="3600">
                <a:latin typeface="Times New Roman" pitchFamily="18" charset="0"/>
              </a:rPr>
              <a:t> </a:t>
            </a:r>
          </a:p>
          <a:p>
            <a:pPr algn="ctr" eaLnBrk="0" hangingPunct="0"/>
            <a:r>
              <a:rPr lang="en-US" sz="3600">
                <a:solidFill>
                  <a:srgbClr val="F713BB"/>
                </a:solidFill>
                <a:latin typeface="Times New Roman" pitchFamily="18" charset="0"/>
              </a:rPr>
              <a:t>Legislative Organs</a:t>
            </a:r>
          </a:p>
        </p:txBody>
      </p:sp>
      <p:sp>
        <p:nvSpPr>
          <p:cNvPr id="120868" name="Rectangle 36"/>
          <p:cNvSpPr>
            <a:spLocks noChangeArrowheads="1"/>
          </p:cNvSpPr>
          <p:nvPr/>
        </p:nvSpPr>
        <p:spPr bwMode="auto">
          <a:xfrm>
            <a:off x="2667000" y="3581400"/>
            <a:ext cx="1600200" cy="1143000"/>
          </a:xfrm>
          <a:prstGeom prst="rect">
            <a:avLst/>
          </a:prstGeom>
          <a:noFill/>
          <a:ln w="57150">
            <a:solidFill>
              <a:srgbClr val="FF00FF"/>
            </a:solidFill>
            <a:miter lim="800000"/>
            <a:headEnd/>
            <a:tailEnd/>
          </a:ln>
          <a:effectLst/>
        </p:spPr>
        <p:txBody>
          <a:bodyPr wrap="none" anchor="ctr"/>
          <a:lstStyle/>
          <a:p>
            <a:endParaRPr lang="en-US"/>
          </a:p>
        </p:txBody>
      </p:sp>
      <p:sp>
        <p:nvSpPr>
          <p:cNvPr id="120869" name="Rectangle 37"/>
          <p:cNvSpPr>
            <a:spLocks noChangeArrowheads="1"/>
          </p:cNvSpPr>
          <p:nvPr/>
        </p:nvSpPr>
        <p:spPr bwMode="auto">
          <a:xfrm>
            <a:off x="2667000" y="5410200"/>
            <a:ext cx="1600200" cy="1143000"/>
          </a:xfrm>
          <a:prstGeom prst="rect">
            <a:avLst/>
          </a:prstGeom>
          <a:noFill/>
          <a:ln w="57150">
            <a:solidFill>
              <a:srgbClr val="F713BB"/>
            </a:solidFill>
            <a:miter lim="800000"/>
            <a:headEnd/>
            <a:tailEnd/>
          </a:ln>
          <a:effectLst/>
        </p:spPr>
        <p:txBody>
          <a:bodyPr wrap="none" anchor="ctr"/>
          <a:lstStyle/>
          <a:p>
            <a:endParaRPr lang="en-US"/>
          </a:p>
        </p:txBody>
      </p:sp>
      <p:sp>
        <p:nvSpPr>
          <p:cNvPr id="120870" name="Line 38"/>
          <p:cNvSpPr>
            <a:spLocks noChangeShapeType="1"/>
          </p:cNvSpPr>
          <p:nvPr/>
        </p:nvSpPr>
        <p:spPr bwMode="auto">
          <a:xfrm flipH="1" flipV="1">
            <a:off x="4191000" y="3048000"/>
            <a:ext cx="457200" cy="304800"/>
          </a:xfrm>
          <a:prstGeom prst="line">
            <a:avLst/>
          </a:prstGeom>
          <a:noFill/>
          <a:ln w="57150">
            <a:solidFill>
              <a:srgbClr val="FFFF00"/>
            </a:solidFill>
            <a:prstDash val="sysDot"/>
            <a:round/>
            <a:headEnd/>
            <a:tailEnd type="triangle" w="med" len="med"/>
          </a:ln>
          <a:effectLst/>
        </p:spPr>
        <p:txBody>
          <a:bodyPr wrap="none" anchor="ctr"/>
          <a:lstStyle/>
          <a:p>
            <a:endParaRPr lang="en-US"/>
          </a:p>
        </p:txBody>
      </p:sp>
      <p:sp>
        <p:nvSpPr>
          <p:cNvPr id="120871" name="Line 39"/>
          <p:cNvSpPr>
            <a:spLocks noChangeShapeType="1"/>
          </p:cNvSpPr>
          <p:nvPr/>
        </p:nvSpPr>
        <p:spPr bwMode="auto">
          <a:xfrm flipH="1">
            <a:off x="4267200" y="2362200"/>
            <a:ext cx="457200" cy="152400"/>
          </a:xfrm>
          <a:prstGeom prst="line">
            <a:avLst/>
          </a:prstGeom>
          <a:noFill/>
          <a:ln w="57150">
            <a:solidFill>
              <a:srgbClr val="FFFF00"/>
            </a:solidFill>
            <a:prstDash val="sysDot"/>
            <a:round/>
            <a:headEnd/>
            <a:tailEnd type="triangle" w="med" len="med"/>
          </a:ln>
          <a:effectLst/>
        </p:spPr>
        <p:txBody>
          <a:bodyPr wrap="none" anchor="ctr"/>
          <a:lstStyle/>
          <a:p>
            <a:endParaRPr lang="en-US"/>
          </a:p>
        </p:txBody>
      </p:sp>
      <p:grpSp>
        <p:nvGrpSpPr>
          <p:cNvPr id="120872" name="Group 40"/>
          <p:cNvGrpSpPr>
            <a:grpSpLocks/>
          </p:cNvGrpSpPr>
          <p:nvPr/>
        </p:nvGrpSpPr>
        <p:grpSpPr bwMode="auto">
          <a:xfrm flipV="1">
            <a:off x="7391400" y="4267200"/>
            <a:ext cx="1295400" cy="654050"/>
            <a:chOff x="720" y="384"/>
            <a:chExt cx="1440" cy="768"/>
          </a:xfrm>
        </p:grpSpPr>
        <p:sp>
          <p:nvSpPr>
            <p:cNvPr id="120873" name="Rectangle 41"/>
            <p:cNvSpPr>
              <a:spLocks noChangeArrowheads="1"/>
            </p:cNvSpPr>
            <p:nvPr/>
          </p:nvSpPr>
          <p:spPr bwMode="auto">
            <a:xfrm>
              <a:off x="720" y="384"/>
              <a:ext cx="1440" cy="768"/>
            </a:xfrm>
            <a:prstGeom prst="rect">
              <a:avLst/>
            </a:prstGeom>
            <a:noFill/>
            <a:ln w="57150">
              <a:solidFill>
                <a:srgbClr val="FF0000"/>
              </a:solidFill>
              <a:miter lim="800000"/>
              <a:headEnd/>
              <a:tailEnd/>
            </a:ln>
            <a:effectLst/>
          </p:spPr>
          <p:txBody>
            <a:bodyPr wrap="none" anchor="ctr"/>
            <a:lstStyle/>
            <a:p>
              <a:endParaRPr lang="en-US"/>
            </a:p>
          </p:txBody>
        </p:sp>
        <p:sp>
          <p:nvSpPr>
            <p:cNvPr id="120874" name="Text Box 42"/>
            <p:cNvSpPr txBox="1">
              <a:spLocks noChangeArrowheads="1"/>
            </p:cNvSpPr>
            <p:nvPr/>
          </p:nvSpPr>
          <p:spPr bwMode="auto">
            <a:xfrm>
              <a:off x="1378" y="721"/>
              <a:ext cx="139" cy="431"/>
            </a:xfrm>
            <a:prstGeom prst="rect">
              <a:avLst/>
            </a:prstGeom>
            <a:noFill/>
            <a:ln w="9525">
              <a:noFill/>
              <a:miter lim="800000"/>
              <a:headEnd/>
              <a:tailEnd/>
            </a:ln>
            <a:effectLst/>
          </p:spPr>
          <p:txBody>
            <a:bodyPr rot="10800000" wrap="none">
              <a:spAutoFit/>
            </a:bodyPr>
            <a:lstStyle/>
            <a:p>
              <a:pPr algn="ctr" eaLnBrk="0" hangingPunct="0"/>
              <a:endParaRPr lang="en-US" sz="1800" b="1">
                <a:latin typeface="Arial" charset="0"/>
              </a:endParaRPr>
            </a:p>
          </p:txBody>
        </p:sp>
      </p:grpSp>
      <p:sp>
        <p:nvSpPr>
          <p:cNvPr id="120875" name="Text Box 43"/>
          <p:cNvSpPr txBox="1">
            <a:spLocks noChangeArrowheads="1"/>
          </p:cNvSpPr>
          <p:nvPr/>
        </p:nvSpPr>
        <p:spPr bwMode="auto">
          <a:xfrm>
            <a:off x="7543800" y="4343400"/>
            <a:ext cx="844550" cy="488950"/>
          </a:xfrm>
          <a:prstGeom prst="rect">
            <a:avLst/>
          </a:prstGeom>
          <a:noFill/>
          <a:ln w="9525">
            <a:noFill/>
            <a:miter lim="800000"/>
            <a:headEnd/>
            <a:tailEnd/>
          </a:ln>
          <a:effectLst/>
        </p:spPr>
        <p:txBody>
          <a:bodyPr wrap="none">
            <a:spAutoFit/>
          </a:bodyPr>
          <a:lstStyle/>
          <a:p>
            <a:pPr eaLnBrk="0" hangingPunct="0"/>
            <a:r>
              <a:rPr lang="en-US" sz="2600" b="1" dirty="0">
                <a:solidFill>
                  <a:schemeClr val="tx2"/>
                </a:solidFill>
                <a:latin typeface="Times New Roman" pitchFamily="18" charset="0"/>
              </a:rPr>
              <a:t>PLA</a:t>
            </a:r>
            <a:endParaRPr lang="en-US" b="1" dirty="0">
              <a:solidFill>
                <a:schemeClr val="tx2"/>
              </a:solidFill>
              <a:latin typeface="Times New Roman" pitchFamily="18" charset="0"/>
            </a:endParaRPr>
          </a:p>
        </p:txBody>
      </p:sp>
      <p:sp>
        <p:nvSpPr>
          <p:cNvPr id="120876" name="Line 44"/>
          <p:cNvSpPr>
            <a:spLocks noChangeShapeType="1"/>
          </p:cNvSpPr>
          <p:nvPr/>
        </p:nvSpPr>
        <p:spPr bwMode="auto">
          <a:xfrm>
            <a:off x="8001000" y="3429000"/>
            <a:ext cx="0" cy="838200"/>
          </a:xfrm>
          <a:prstGeom prst="line">
            <a:avLst/>
          </a:prstGeom>
          <a:noFill/>
          <a:ln w="57150">
            <a:solidFill>
              <a:srgbClr val="FFFF00"/>
            </a:solidFill>
            <a:round/>
            <a:headEnd/>
            <a:tailEnd type="triangle" w="med" len="med"/>
          </a:ln>
          <a:effectLst/>
        </p:spPr>
        <p:txBody>
          <a:bodyPr wrap="none" anchor="ctr"/>
          <a:lstStyle/>
          <a:p>
            <a:endParaRPr lang="en-US"/>
          </a:p>
        </p:txBody>
      </p:sp>
      <p:sp>
        <p:nvSpPr>
          <p:cNvPr id="120881" name="Text Box 49"/>
          <p:cNvSpPr txBox="1">
            <a:spLocks noChangeArrowheads="1"/>
          </p:cNvSpPr>
          <p:nvPr/>
        </p:nvSpPr>
        <p:spPr bwMode="auto">
          <a:xfrm>
            <a:off x="1219200" y="5511800"/>
            <a:ext cx="184150" cy="457200"/>
          </a:xfrm>
          <a:prstGeom prst="rect">
            <a:avLst/>
          </a:prstGeom>
          <a:noFill/>
          <a:ln w="9525">
            <a:noFill/>
            <a:miter lim="800000"/>
            <a:headEnd/>
            <a:tailEnd/>
          </a:ln>
          <a:effectLst/>
        </p:spPr>
        <p:txBody>
          <a:bodyPr wrap="none">
            <a:spAutoFit/>
          </a:bodyPr>
          <a:lstStyle/>
          <a:p>
            <a:pPr eaLnBrk="0" hangingPunct="0"/>
            <a:endParaRPr lang="en-US">
              <a:latin typeface="Times New Roman" pitchFamily="18" charset="0"/>
            </a:endParaRPr>
          </a:p>
        </p:txBody>
      </p:sp>
      <p:sp>
        <p:nvSpPr>
          <p:cNvPr id="120882" name="Text Box 50"/>
          <p:cNvSpPr txBox="1">
            <a:spLocks noChangeArrowheads="1"/>
          </p:cNvSpPr>
          <p:nvPr/>
        </p:nvSpPr>
        <p:spPr bwMode="auto">
          <a:xfrm>
            <a:off x="762000" y="3505200"/>
            <a:ext cx="1241425" cy="822325"/>
          </a:xfrm>
          <a:prstGeom prst="rect">
            <a:avLst/>
          </a:prstGeom>
          <a:noFill/>
          <a:ln w="9525">
            <a:noFill/>
            <a:miter lim="800000"/>
            <a:headEnd/>
            <a:tailEnd/>
          </a:ln>
          <a:effectLst/>
        </p:spPr>
        <p:txBody>
          <a:bodyPr>
            <a:spAutoFit/>
          </a:bodyPr>
          <a:lstStyle/>
          <a:p>
            <a:pPr algn="ctr" eaLnBrk="0" hangingPunct="0"/>
            <a:r>
              <a:rPr lang="en-US" b="1">
                <a:solidFill>
                  <a:srgbClr val="FF0000"/>
                </a:solidFill>
                <a:latin typeface="Times New Roman" pitchFamily="18" charset="0"/>
              </a:rPr>
              <a:t>Pres &amp;</a:t>
            </a:r>
          </a:p>
          <a:p>
            <a:pPr algn="ctr" eaLnBrk="0" hangingPunct="0"/>
            <a:r>
              <a:rPr lang="en-US" b="1">
                <a:solidFill>
                  <a:srgbClr val="FF0000"/>
                </a:solidFill>
                <a:latin typeface="Times New Roman" pitchFamily="18" charset="0"/>
              </a:rPr>
              <a:t>VP</a:t>
            </a:r>
          </a:p>
        </p:txBody>
      </p:sp>
      <p:sp>
        <p:nvSpPr>
          <p:cNvPr id="120883" name="Text Box 51"/>
          <p:cNvSpPr txBox="1">
            <a:spLocks noChangeArrowheads="1"/>
          </p:cNvSpPr>
          <p:nvPr/>
        </p:nvSpPr>
        <p:spPr bwMode="auto">
          <a:xfrm>
            <a:off x="152400" y="5410200"/>
            <a:ext cx="1752600" cy="1200329"/>
          </a:xfrm>
          <a:prstGeom prst="rect">
            <a:avLst/>
          </a:prstGeom>
          <a:noFill/>
          <a:ln w="9525">
            <a:noFill/>
            <a:miter lim="800000"/>
            <a:headEnd/>
            <a:tailEnd/>
          </a:ln>
          <a:effectLst/>
        </p:spPr>
        <p:txBody>
          <a:bodyPr>
            <a:spAutoFit/>
          </a:bodyPr>
          <a:lstStyle/>
          <a:p>
            <a:pPr algn="ctr" eaLnBrk="0" hangingPunct="0"/>
            <a:r>
              <a:rPr lang="en-US" b="1" dirty="0">
                <a:solidFill>
                  <a:srgbClr val="EFEFFF"/>
                </a:solidFill>
                <a:latin typeface="Times New Roman" pitchFamily="18" charset="0"/>
              </a:rPr>
              <a:t>State </a:t>
            </a:r>
          </a:p>
          <a:p>
            <a:pPr algn="ctr" eaLnBrk="0" hangingPunct="0"/>
            <a:r>
              <a:rPr lang="en-US" b="1" dirty="0">
                <a:solidFill>
                  <a:srgbClr val="EFEFFF"/>
                </a:solidFill>
                <a:latin typeface="Times New Roman" pitchFamily="18" charset="0"/>
              </a:rPr>
              <a:t>Council</a:t>
            </a:r>
          </a:p>
          <a:p>
            <a:pPr algn="ctr" eaLnBrk="0" hangingPunct="0"/>
            <a:r>
              <a:rPr lang="en-US" b="1" dirty="0">
                <a:solidFill>
                  <a:srgbClr val="FF0000"/>
                </a:solidFill>
                <a:latin typeface="Times New Roman" pitchFamily="18" charset="0"/>
              </a:rPr>
              <a:t>(premier)</a:t>
            </a:r>
          </a:p>
        </p:txBody>
      </p:sp>
      <p:sp>
        <p:nvSpPr>
          <p:cNvPr id="120884" name="Rectangle 52"/>
          <p:cNvSpPr>
            <a:spLocks noChangeArrowheads="1"/>
          </p:cNvSpPr>
          <p:nvPr/>
        </p:nvSpPr>
        <p:spPr bwMode="auto">
          <a:xfrm>
            <a:off x="152400" y="5410200"/>
            <a:ext cx="1752600" cy="1143000"/>
          </a:xfrm>
          <a:prstGeom prst="rect">
            <a:avLst/>
          </a:prstGeom>
          <a:noFill/>
          <a:ln w="57150">
            <a:solidFill>
              <a:srgbClr val="00FF00"/>
            </a:solidFill>
            <a:miter lim="800000"/>
            <a:headEnd/>
            <a:tailEnd/>
          </a:ln>
          <a:effectLst/>
        </p:spPr>
        <p:txBody>
          <a:bodyPr wrap="none" anchor="ctr"/>
          <a:lstStyle/>
          <a:p>
            <a:endParaRPr lang="en-US"/>
          </a:p>
        </p:txBody>
      </p:sp>
      <p:sp>
        <p:nvSpPr>
          <p:cNvPr id="120885" name="Rectangle 53"/>
          <p:cNvSpPr>
            <a:spLocks noChangeArrowheads="1"/>
          </p:cNvSpPr>
          <p:nvPr/>
        </p:nvSpPr>
        <p:spPr bwMode="auto">
          <a:xfrm>
            <a:off x="685800" y="3497263"/>
            <a:ext cx="1447800" cy="846137"/>
          </a:xfrm>
          <a:prstGeom prst="rect">
            <a:avLst/>
          </a:prstGeom>
          <a:noFill/>
          <a:ln w="57150">
            <a:solidFill>
              <a:srgbClr val="00FF00"/>
            </a:solidFill>
            <a:miter lim="800000"/>
            <a:headEnd/>
            <a:tailEnd/>
          </a:ln>
          <a:effectLst/>
        </p:spPr>
        <p:txBody>
          <a:bodyPr wrap="none" anchor="ctr"/>
          <a:lstStyle/>
          <a:p>
            <a:endParaRPr lang="en-US"/>
          </a:p>
        </p:txBody>
      </p:sp>
      <p:sp>
        <p:nvSpPr>
          <p:cNvPr id="120886" name="Line 54"/>
          <p:cNvSpPr>
            <a:spLocks noChangeShapeType="1"/>
          </p:cNvSpPr>
          <p:nvPr/>
        </p:nvSpPr>
        <p:spPr bwMode="auto">
          <a:xfrm rot="16200000" flipH="1">
            <a:off x="850900" y="4864100"/>
            <a:ext cx="1041400" cy="0"/>
          </a:xfrm>
          <a:prstGeom prst="line">
            <a:avLst/>
          </a:prstGeom>
          <a:noFill/>
          <a:ln w="57150">
            <a:solidFill>
              <a:srgbClr val="FFFF00"/>
            </a:solidFill>
            <a:prstDash val="sysDot"/>
            <a:round/>
            <a:headEnd/>
            <a:tailEnd type="triangle" w="med" len="med"/>
          </a:ln>
          <a:effectLst/>
        </p:spPr>
        <p:txBody>
          <a:bodyPr wrap="none" anchor="ctr"/>
          <a:lstStyle/>
          <a:p>
            <a:endParaRPr lang="en-US"/>
          </a:p>
        </p:txBody>
      </p:sp>
      <p:sp>
        <p:nvSpPr>
          <p:cNvPr id="120887" name="Line 55"/>
          <p:cNvSpPr>
            <a:spLocks noChangeShapeType="1"/>
          </p:cNvSpPr>
          <p:nvPr/>
        </p:nvSpPr>
        <p:spPr bwMode="auto">
          <a:xfrm rot="16200000" flipV="1">
            <a:off x="2362200" y="3733800"/>
            <a:ext cx="0" cy="457200"/>
          </a:xfrm>
          <a:prstGeom prst="line">
            <a:avLst/>
          </a:prstGeom>
          <a:noFill/>
          <a:ln w="57150">
            <a:solidFill>
              <a:srgbClr val="FF00FF"/>
            </a:solidFill>
            <a:prstDash val="sysDot"/>
            <a:round/>
            <a:headEnd/>
            <a:tailEnd type="triangle" w="med" len="med"/>
          </a:ln>
          <a:effectLst/>
        </p:spPr>
        <p:txBody>
          <a:bodyPr wrap="none" anchor="ctr"/>
          <a:lstStyle/>
          <a:p>
            <a:endParaRPr lang="en-US"/>
          </a:p>
        </p:txBody>
      </p:sp>
      <p:sp>
        <p:nvSpPr>
          <p:cNvPr id="120888" name="Line 56"/>
          <p:cNvSpPr>
            <a:spLocks noChangeShapeType="1"/>
          </p:cNvSpPr>
          <p:nvPr/>
        </p:nvSpPr>
        <p:spPr bwMode="auto">
          <a:xfrm rot="5400000" flipH="1" flipV="1">
            <a:off x="2095500" y="4610100"/>
            <a:ext cx="609600" cy="838200"/>
          </a:xfrm>
          <a:prstGeom prst="line">
            <a:avLst/>
          </a:prstGeom>
          <a:noFill/>
          <a:ln w="57150">
            <a:solidFill>
              <a:srgbClr val="FFFF00"/>
            </a:solidFill>
            <a:prstDash val="sysDot"/>
            <a:round/>
            <a:headEnd/>
            <a:tailEnd type="triangle" w="med" len="med"/>
          </a:ln>
          <a:effectLst/>
        </p:spPr>
        <p:txBody>
          <a:bodyPr wrap="none" anchor="ctr"/>
          <a:lstStyle/>
          <a:p>
            <a:endParaRPr lang="en-US"/>
          </a:p>
        </p:txBody>
      </p:sp>
      <p:sp>
        <p:nvSpPr>
          <p:cNvPr id="120889" name="Line 57"/>
          <p:cNvSpPr>
            <a:spLocks noChangeShapeType="1"/>
          </p:cNvSpPr>
          <p:nvPr/>
        </p:nvSpPr>
        <p:spPr bwMode="auto">
          <a:xfrm rot="5400000">
            <a:off x="1066800" y="3810000"/>
            <a:ext cx="2362200" cy="838200"/>
          </a:xfrm>
          <a:prstGeom prst="line">
            <a:avLst/>
          </a:prstGeom>
          <a:noFill/>
          <a:ln w="57150">
            <a:solidFill>
              <a:srgbClr val="FFFF00"/>
            </a:solidFill>
            <a:prstDash val="sysDot"/>
            <a:round/>
            <a:headEnd/>
            <a:tailEnd type="triangle" w="med" len="med"/>
          </a:ln>
          <a:effectLst/>
        </p:spPr>
        <p:txBody>
          <a:bodyPr wrap="none" anchor="ctr"/>
          <a:lstStyle/>
          <a:p>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914400"/>
          </a:xfrm>
          <a:solidFill>
            <a:srgbClr val="FFCC99">
              <a:alpha val="33000"/>
            </a:srgbClr>
          </a:solidFill>
        </p:spPr>
        <p:txBody>
          <a:bodyPr/>
          <a:lstStyle/>
          <a:p>
            <a:pPr algn="ctr"/>
            <a:r>
              <a:rPr lang="en-US" dirty="0">
                <a:solidFill>
                  <a:srgbClr val="002060"/>
                </a:solidFill>
              </a:rPr>
              <a:t>Which of the following is false:</a:t>
            </a:r>
          </a:p>
        </p:txBody>
      </p:sp>
      <p:sp>
        <p:nvSpPr>
          <p:cNvPr id="151555" name="Rectangle 3"/>
          <p:cNvSpPr>
            <a:spLocks noGrp="1" noChangeArrowheads="1"/>
          </p:cNvSpPr>
          <p:nvPr>
            <p:ph idx="1"/>
          </p:nvPr>
        </p:nvSpPr>
        <p:spPr>
          <a:xfrm>
            <a:off x="1905000" y="914400"/>
            <a:ext cx="6477000" cy="5105400"/>
          </a:xfrm>
          <a:solidFill>
            <a:srgbClr val="FFCC99">
              <a:alpha val="80000"/>
            </a:srgbClr>
          </a:solidFill>
        </p:spPr>
        <p:txBody>
          <a:bodyPr/>
          <a:lstStyle/>
          <a:p>
            <a:pPr marL="609600" indent="-609600">
              <a:lnSpc>
                <a:spcPct val="90000"/>
              </a:lnSpc>
              <a:buClr>
                <a:srgbClr val="002060"/>
              </a:buClr>
              <a:buFontTx/>
              <a:buAutoNum type="alphaUcPeriod"/>
            </a:pPr>
            <a:r>
              <a:rPr lang="en-US" sz="2800" dirty="0">
                <a:solidFill>
                  <a:srgbClr val="002060"/>
                </a:solidFill>
              </a:rPr>
              <a:t>China has </a:t>
            </a:r>
            <a:r>
              <a:rPr lang="en-US" sz="2800" dirty="0" smtClean="0">
                <a:solidFill>
                  <a:srgbClr val="002060"/>
                </a:solidFill>
              </a:rPr>
              <a:t>300+ </a:t>
            </a:r>
            <a:r>
              <a:rPr lang="en-US" sz="2800" dirty="0">
                <a:solidFill>
                  <a:srgbClr val="002060"/>
                </a:solidFill>
              </a:rPr>
              <a:t>million Internet users</a:t>
            </a:r>
          </a:p>
          <a:p>
            <a:pPr marL="609600" indent="-609600">
              <a:lnSpc>
                <a:spcPct val="90000"/>
              </a:lnSpc>
              <a:buClr>
                <a:srgbClr val="002060"/>
              </a:buClr>
              <a:buFontTx/>
              <a:buAutoNum type="alphaUcPeriod"/>
            </a:pPr>
            <a:r>
              <a:rPr lang="en-US" sz="2800" dirty="0">
                <a:solidFill>
                  <a:srgbClr val="002060"/>
                </a:solidFill>
              </a:rPr>
              <a:t>China has 1.5 cell phones per household</a:t>
            </a:r>
          </a:p>
          <a:p>
            <a:pPr marL="609600" indent="-609600">
              <a:lnSpc>
                <a:spcPct val="90000"/>
              </a:lnSpc>
              <a:buClr>
                <a:srgbClr val="002060"/>
              </a:buClr>
              <a:buFontTx/>
              <a:buAutoNum type="alphaUcPeriod"/>
            </a:pPr>
            <a:r>
              <a:rPr lang="en-US" sz="2800" dirty="0" smtClean="0">
                <a:solidFill>
                  <a:srgbClr val="002060"/>
                </a:solidFill>
              </a:rPr>
              <a:t>16 of the world’s 20 most polluted cities are in China</a:t>
            </a:r>
            <a:endParaRPr lang="en-US" sz="2800" dirty="0">
              <a:solidFill>
                <a:srgbClr val="002060"/>
              </a:solidFill>
            </a:endParaRPr>
          </a:p>
          <a:p>
            <a:pPr marL="609600" indent="-609600">
              <a:lnSpc>
                <a:spcPct val="90000"/>
              </a:lnSpc>
              <a:buClr>
                <a:srgbClr val="002060"/>
              </a:buClr>
              <a:buFontTx/>
              <a:buAutoNum type="alphaUcPeriod"/>
            </a:pPr>
            <a:r>
              <a:rPr lang="en-US" sz="2800" dirty="0">
                <a:solidFill>
                  <a:srgbClr val="002060"/>
                </a:solidFill>
              </a:rPr>
              <a:t>McDonald’s opens a new restaurant every three days in China</a:t>
            </a:r>
          </a:p>
          <a:p>
            <a:pPr marL="609600" indent="-609600">
              <a:lnSpc>
                <a:spcPct val="90000"/>
              </a:lnSpc>
              <a:buClr>
                <a:srgbClr val="002060"/>
              </a:buClr>
              <a:buFontTx/>
              <a:buAutoNum type="alphaUcPeriod"/>
            </a:pPr>
            <a:r>
              <a:rPr lang="en-US" sz="2800" dirty="0">
                <a:solidFill>
                  <a:srgbClr val="002060"/>
                </a:solidFill>
              </a:rPr>
              <a:t>China allows </a:t>
            </a:r>
            <a:r>
              <a:rPr lang="en-US" sz="2800" dirty="0" smtClean="0">
                <a:solidFill>
                  <a:srgbClr val="002060"/>
                </a:solidFill>
              </a:rPr>
              <a:t>one child </a:t>
            </a:r>
            <a:r>
              <a:rPr lang="en-US" sz="2800" dirty="0">
                <a:solidFill>
                  <a:srgbClr val="002060"/>
                </a:solidFill>
              </a:rPr>
              <a:t>per </a:t>
            </a:r>
            <a:r>
              <a:rPr lang="en-US" sz="2800" dirty="0" smtClean="0">
                <a:solidFill>
                  <a:srgbClr val="002060"/>
                </a:solidFill>
              </a:rPr>
              <a:t>person, so two per couple</a:t>
            </a:r>
            <a:endParaRPr lang="en-US" sz="2800" dirty="0">
              <a:solidFill>
                <a:srgbClr val="002060"/>
              </a:solidFill>
            </a:endParaRPr>
          </a:p>
        </p:txBody>
      </p:sp>
      <p:sp>
        <p:nvSpPr>
          <p:cNvPr id="151557" name="Text Box 5"/>
          <p:cNvSpPr txBox="1">
            <a:spLocks noChangeArrowheads="1"/>
          </p:cNvSpPr>
          <p:nvPr/>
        </p:nvSpPr>
        <p:spPr bwMode="auto">
          <a:xfrm>
            <a:off x="3200400" y="6019800"/>
            <a:ext cx="4011613" cy="457200"/>
          </a:xfrm>
          <a:prstGeom prst="rect">
            <a:avLst/>
          </a:prstGeom>
          <a:noFill/>
          <a:ln w="9525">
            <a:noFill/>
            <a:miter lim="800000"/>
            <a:headEnd/>
            <a:tailEnd/>
          </a:ln>
          <a:effectLst/>
        </p:spPr>
        <p:txBody>
          <a:bodyPr wrap="none">
            <a:spAutoFit/>
          </a:bodyPr>
          <a:lstStyle/>
          <a:p>
            <a:r>
              <a:rPr lang="en-US" b="1">
                <a:solidFill>
                  <a:srgbClr val="0000FF"/>
                </a:solidFill>
                <a:latin typeface="Times New Roman" pitchFamily="18" charset="0"/>
              </a:rPr>
              <a:t>Answer: E – only 1 is allowed</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5">
                                            <p:bg/>
                                          </p:spTgt>
                                        </p:tgtEl>
                                        <p:attrNameLst>
                                          <p:attrName>style.visibility</p:attrName>
                                        </p:attrNameLst>
                                      </p:cBhvr>
                                      <p:to>
                                        <p:strVal val="visible"/>
                                      </p:to>
                                    </p:set>
                                    <p:animEffect transition="in" filter="fade">
                                      <p:cBhvr>
                                        <p:cTn id="7" dur="2000"/>
                                        <p:tgtEl>
                                          <p:spTgt spid="15155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Effect transition="in" filter="fade">
                                      <p:cBhvr>
                                        <p:cTn id="12" dur="2000"/>
                                        <p:tgtEl>
                                          <p:spTgt spid="15155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1555">
                                            <p:txEl>
                                              <p:pRg st="1" end="1"/>
                                            </p:txEl>
                                          </p:spTgt>
                                        </p:tgtEl>
                                        <p:attrNameLst>
                                          <p:attrName>style.visibility</p:attrName>
                                        </p:attrNameLst>
                                      </p:cBhvr>
                                      <p:to>
                                        <p:strVal val="visible"/>
                                      </p:to>
                                    </p:set>
                                    <p:animEffect transition="in" filter="fade">
                                      <p:cBhvr>
                                        <p:cTn id="15" dur="2000"/>
                                        <p:tgtEl>
                                          <p:spTgt spid="15155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1555">
                                            <p:txEl>
                                              <p:pRg st="2" end="2"/>
                                            </p:txEl>
                                          </p:spTgt>
                                        </p:tgtEl>
                                        <p:attrNameLst>
                                          <p:attrName>style.visibility</p:attrName>
                                        </p:attrNameLst>
                                      </p:cBhvr>
                                      <p:to>
                                        <p:strVal val="visible"/>
                                      </p:to>
                                    </p:set>
                                    <p:animEffect transition="in" filter="fade">
                                      <p:cBhvr>
                                        <p:cTn id="18" dur="2000"/>
                                        <p:tgtEl>
                                          <p:spTgt spid="15155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1555">
                                            <p:txEl>
                                              <p:pRg st="3" end="3"/>
                                            </p:txEl>
                                          </p:spTgt>
                                        </p:tgtEl>
                                        <p:attrNameLst>
                                          <p:attrName>style.visibility</p:attrName>
                                        </p:attrNameLst>
                                      </p:cBhvr>
                                      <p:to>
                                        <p:strVal val="visible"/>
                                      </p:to>
                                    </p:set>
                                    <p:animEffect transition="in" filter="fade">
                                      <p:cBhvr>
                                        <p:cTn id="21" dur="2000"/>
                                        <p:tgtEl>
                                          <p:spTgt spid="15155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1555">
                                            <p:txEl>
                                              <p:pRg st="4" end="4"/>
                                            </p:txEl>
                                          </p:spTgt>
                                        </p:tgtEl>
                                        <p:attrNameLst>
                                          <p:attrName>style.visibility</p:attrName>
                                        </p:attrNameLst>
                                      </p:cBhvr>
                                      <p:to>
                                        <p:strVal val="visible"/>
                                      </p:to>
                                    </p:set>
                                    <p:animEffect transition="in" filter="fade">
                                      <p:cBhvr>
                                        <p:cTn id="24" dur="2000"/>
                                        <p:tgtEl>
                                          <p:spTgt spid="15155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1557"/>
                                        </p:tgtEl>
                                        <p:attrNameLst>
                                          <p:attrName>style.visibility</p:attrName>
                                        </p:attrNameLst>
                                      </p:cBhvr>
                                      <p:to>
                                        <p:strVal val="visible"/>
                                      </p:to>
                                    </p:set>
                                    <p:animEffect transition="in" filter="fade">
                                      <p:cBhvr>
                                        <p:cTn id="29" dur="20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nimBg="1"/>
      <p:bldP spid="1515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dirty="0">
                <a:solidFill>
                  <a:srgbClr val="C00000"/>
                </a:solidFill>
              </a:rPr>
              <a:t>Match the following individuals with their political </a:t>
            </a:r>
            <a:r>
              <a:rPr lang="en-US" dirty="0" smtClean="0">
                <a:solidFill>
                  <a:srgbClr val="C00000"/>
                </a:solidFill>
              </a:rPr>
              <a:t>information:</a:t>
            </a:r>
            <a:endParaRPr lang="en-US" dirty="0">
              <a:solidFill>
                <a:srgbClr val="C00000"/>
              </a:solidFill>
            </a:endParaRPr>
          </a:p>
        </p:txBody>
      </p:sp>
      <p:sp>
        <p:nvSpPr>
          <p:cNvPr id="39939" name="Rectangle 3"/>
          <p:cNvSpPr>
            <a:spLocks noGrp="1" noChangeArrowheads="1"/>
          </p:cNvSpPr>
          <p:nvPr>
            <p:ph type="body" sz="half" idx="1"/>
          </p:nvPr>
        </p:nvSpPr>
        <p:spPr>
          <a:xfrm>
            <a:off x="304800" y="1905000"/>
            <a:ext cx="2895600" cy="4419600"/>
          </a:xfrm>
        </p:spPr>
        <p:txBody>
          <a:bodyPr/>
          <a:lstStyle/>
          <a:p>
            <a:pPr>
              <a:lnSpc>
                <a:spcPct val="90000"/>
              </a:lnSpc>
              <a:buFontTx/>
              <a:buNone/>
            </a:pPr>
            <a:r>
              <a:rPr lang="en-US" dirty="0" smtClean="0">
                <a:solidFill>
                  <a:srgbClr val="002060"/>
                </a:solidFill>
              </a:rPr>
              <a:t>Jiang </a:t>
            </a:r>
            <a:r>
              <a:rPr lang="en-US" dirty="0" err="1">
                <a:solidFill>
                  <a:srgbClr val="002060"/>
                </a:solidFill>
              </a:rPr>
              <a:t>Zemin</a:t>
            </a:r>
            <a:endParaRPr lang="en-US" dirty="0">
              <a:solidFill>
                <a:srgbClr val="002060"/>
              </a:solidFill>
            </a:endParaRPr>
          </a:p>
          <a:p>
            <a:pPr>
              <a:lnSpc>
                <a:spcPct val="90000"/>
              </a:lnSpc>
              <a:buFontTx/>
              <a:buNone/>
            </a:pPr>
            <a:r>
              <a:rPr lang="en-US" dirty="0">
                <a:solidFill>
                  <a:srgbClr val="002060"/>
                </a:solidFill>
              </a:rPr>
              <a:t>Mao Zedong</a:t>
            </a:r>
          </a:p>
          <a:p>
            <a:pPr>
              <a:lnSpc>
                <a:spcPct val="90000"/>
              </a:lnSpc>
              <a:buFontTx/>
              <a:buNone/>
            </a:pPr>
            <a:r>
              <a:rPr lang="en-US" dirty="0" err="1">
                <a:solidFill>
                  <a:srgbClr val="002060"/>
                </a:solidFill>
              </a:rPr>
              <a:t>Hu</a:t>
            </a:r>
            <a:r>
              <a:rPr lang="en-US" dirty="0">
                <a:solidFill>
                  <a:srgbClr val="002060"/>
                </a:solidFill>
              </a:rPr>
              <a:t> </a:t>
            </a:r>
            <a:r>
              <a:rPr lang="en-US" dirty="0" err="1" smtClean="0">
                <a:solidFill>
                  <a:srgbClr val="002060"/>
                </a:solidFill>
              </a:rPr>
              <a:t>Jintao</a:t>
            </a:r>
            <a:endParaRPr lang="en-US" dirty="0" smtClean="0">
              <a:solidFill>
                <a:srgbClr val="002060"/>
              </a:solidFill>
            </a:endParaRPr>
          </a:p>
          <a:p>
            <a:pPr>
              <a:lnSpc>
                <a:spcPct val="90000"/>
              </a:lnSpc>
              <a:buFontTx/>
              <a:buNone/>
            </a:pPr>
            <a:r>
              <a:rPr lang="en-US" dirty="0" smtClean="0">
                <a:solidFill>
                  <a:srgbClr val="002060"/>
                </a:solidFill>
              </a:rPr>
              <a:t>Xi </a:t>
            </a:r>
            <a:r>
              <a:rPr lang="en-US" dirty="0" err="1" smtClean="0">
                <a:solidFill>
                  <a:srgbClr val="002060"/>
                </a:solidFill>
              </a:rPr>
              <a:t>Jinping</a:t>
            </a:r>
            <a:r>
              <a:rPr lang="en-US" dirty="0" smtClean="0">
                <a:solidFill>
                  <a:srgbClr val="002060"/>
                </a:solidFill>
              </a:rPr>
              <a:t> </a:t>
            </a:r>
            <a:endParaRPr lang="en-US" dirty="0">
              <a:solidFill>
                <a:srgbClr val="002060"/>
              </a:solidFill>
            </a:endParaRPr>
          </a:p>
          <a:p>
            <a:pPr>
              <a:lnSpc>
                <a:spcPct val="90000"/>
              </a:lnSpc>
              <a:buFontTx/>
              <a:buNone/>
            </a:pPr>
            <a:r>
              <a:rPr lang="en-US" dirty="0" err="1">
                <a:solidFill>
                  <a:srgbClr val="002060"/>
                </a:solidFill>
              </a:rPr>
              <a:t>Wen</a:t>
            </a:r>
            <a:r>
              <a:rPr lang="en-US" dirty="0">
                <a:solidFill>
                  <a:srgbClr val="002060"/>
                </a:solidFill>
              </a:rPr>
              <a:t> </a:t>
            </a:r>
            <a:r>
              <a:rPr lang="en-US" dirty="0" err="1">
                <a:solidFill>
                  <a:srgbClr val="002060"/>
                </a:solidFill>
              </a:rPr>
              <a:t>Jiabao</a:t>
            </a:r>
            <a:endParaRPr lang="en-US" dirty="0">
              <a:solidFill>
                <a:srgbClr val="002060"/>
              </a:solidFill>
            </a:endParaRPr>
          </a:p>
          <a:p>
            <a:pPr>
              <a:lnSpc>
                <a:spcPct val="90000"/>
              </a:lnSpc>
              <a:buFontTx/>
              <a:buNone/>
            </a:pPr>
            <a:r>
              <a:rPr lang="en-US" dirty="0">
                <a:solidFill>
                  <a:srgbClr val="002060"/>
                </a:solidFill>
              </a:rPr>
              <a:t>Li </a:t>
            </a:r>
            <a:r>
              <a:rPr lang="en-US" dirty="0" err="1">
                <a:solidFill>
                  <a:srgbClr val="002060"/>
                </a:solidFill>
              </a:rPr>
              <a:t>Peng</a:t>
            </a:r>
            <a:endParaRPr lang="en-US" dirty="0">
              <a:solidFill>
                <a:srgbClr val="002060"/>
              </a:solidFill>
            </a:endParaRPr>
          </a:p>
          <a:p>
            <a:pPr>
              <a:lnSpc>
                <a:spcPct val="90000"/>
              </a:lnSpc>
              <a:buFontTx/>
              <a:buNone/>
            </a:pPr>
            <a:r>
              <a:rPr lang="en-US" dirty="0">
                <a:solidFill>
                  <a:srgbClr val="002060"/>
                </a:solidFill>
              </a:rPr>
              <a:t>Deng </a:t>
            </a:r>
            <a:r>
              <a:rPr lang="en-US" dirty="0" smtClean="0">
                <a:solidFill>
                  <a:srgbClr val="002060"/>
                </a:solidFill>
              </a:rPr>
              <a:t>Xiaoping</a:t>
            </a:r>
          </a:p>
        </p:txBody>
      </p:sp>
      <p:sp>
        <p:nvSpPr>
          <p:cNvPr id="39940" name="Rectangle 4"/>
          <p:cNvSpPr>
            <a:spLocks noGrp="1" noChangeArrowheads="1"/>
          </p:cNvSpPr>
          <p:nvPr>
            <p:ph type="body" sz="half" idx="2"/>
          </p:nvPr>
        </p:nvSpPr>
        <p:spPr>
          <a:xfrm>
            <a:off x="2819400" y="1981200"/>
            <a:ext cx="6019800" cy="4572000"/>
          </a:xfrm>
        </p:spPr>
        <p:txBody>
          <a:bodyPr/>
          <a:lstStyle/>
          <a:p>
            <a:pPr marL="533400" indent="-533400">
              <a:lnSpc>
                <a:spcPct val="90000"/>
              </a:lnSpc>
              <a:buFontTx/>
              <a:buAutoNum type="alphaUcPeriod"/>
            </a:pPr>
            <a:r>
              <a:rPr lang="en-US" sz="2400" dirty="0">
                <a:solidFill>
                  <a:srgbClr val="002060"/>
                </a:solidFill>
              </a:rPr>
              <a:t>“Butcher of Beijing” held ‘responsible’ for the Tiananmen Square massacre</a:t>
            </a:r>
          </a:p>
          <a:p>
            <a:pPr marL="533400" indent="-533400">
              <a:lnSpc>
                <a:spcPct val="90000"/>
              </a:lnSpc>
              <a:buFontTx/>
              <a:buAutoNum type="alphaUcPeriod"/>
            </a:pPr>
            <a:r>
              <a:rPr lang="en-US" sz="2400" dirty="0">
                <a:solidFill>
                  <a:srgbClr val="002060"/>
                </a:solidFill>
              </a:rPr>
              <a:t>Known as the great helmsman and the only Chairman of China</a:t>
            </a:r>
          </a:p>
          <a:p>
            <a:pPr marL="533400" indent="-533400">
              <a:lnSpc>
                <a:spcPct val="90000"/>
              </a:lnSpc>
              <a:buFontTx/>
              <a:buAutoNum type="alphaUcPeriod"/>
            </a:pPr>
            <a:r>
              <a:rPr lang="en-US" sz="2400" dirty="0">
                <a:solidFill>
                  <a:srgbClr val="002060"/>
                </a:solidFill>
              </a:rPr>
              <a:t>Former president, known for opening China to economic reform</a:t>
            </a:r>
          </a:p>
          <a:p>
            <a:pPr marL="533400" indent="-533400">
              <a:lnSpc>
                <a:spcPct val="90000"/>
              </a:lnSpc>
              <a:buFontTx/>
              <a:buAutoNum type="alphaUcPeriod"/>
            </a:pPr>
            <a:r>
              <a:rPr lang="en-US" sz="2400" dirty="0" smtClean="0">
                <a:solidFill>
                  <a:srgbClr val="002060"/>
                </a:solidFill>
              </a:rPr>
              <a:t>Most recent president</a:t>
            </a:r>
            <a:r>
              <a:rPr lang="en-US" sz="2400" dirty="0">
                <a:solidFill>
                  <a:srgbClr val="002060"/>
                </a:solidFill>
              </a:rPr>
              <a:t>/party head</a:t>
            </a:r>
          </a:p>
          <a:p>
            <a:pPr marL="533400" indent="-533400">
              <a:lnSpc>
                <a:spcPct val="90000"/>
              </a:lnSpc>
              <a:buFontTx/>
              <a:buAutoNum type="alphaUcPeriod"/>
            </a:pPr>
            <a:r>
              <a:rPr lang="en-US" sz="2400" dirty="0" smtClean="0">
                <a:solidFill>
                  <a:srgbClr val="002060"/>
                </a:solidFill>
              </a:rPr>
              <a:t>Current </a:t>
            </a:r>
            <a:r>
              <a:rPr lang="en-US" sz="2400" dirty="0">
                <a:solidFill>
                  <a:srgbClr val="002060"/>
                </a:solidFill>
              </a:rPr>
              <a:t>premier</a:t>
            </a:r>
          </a:p>
          <a:p>
            <a:pPr marL="533400" indent="-533400">
              <a:lnSpc>
                <a:spcPct val="90000"/>
              </a:lnSpc>
              <a:buFontTx/>
              <a:buAutoNum type="alphaUcPeriod"/>
            </a:pPr>
            <a:r>
              <a:rPr lang="en-US" sz="2400" dirty="0">
                <a:solidFill>
                  <a:srgbClr val="002060"/>
                </a:solidFill>
              </a:rPr>
              <a:t>Former president who allowed capitalists to join the </a:t>
            </a:r>
            <a:r>
              <a:rPr lang="en-US" sz="2400" dirty="0" smtClean="0">
                <a:solidFill>
                  <a:srgbClr val="002060"/>
                </a:solidFill>
              </a:rPr>
              <a:t>Party</a:t>
            </a:r>
          </a:p>
          <a:p>
            <a:pPr marL="533400" indent="-533400">
              <a:lnSpc>
                <a:spcPct val="90000"/>
              </a:lnSpc>
              <a:buFontTx/>
              <a:buAutoNum type="alphaUcPeriod"/>
            </a:pPr>
            <a:r>
              <a:rPr lang="en-US" sz="2400" dirty="0" smtClean="0"/>
              <a:t>The </a:t>
            </a:r>
            <a:r>
              <a:rPr lang="en-US" sz="2400" dirty="0"/>
              <a:t>Current leader of China</a:t>
            </a:r>
            <a:endParaRPr lang="en-US" sz="2400"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sz="half" idx="1"/>
          </p:nvPr>
        </p:nvSpPr>
        <p:spPr>
          <a:xfrm>
            <a:off x="0" y="762000"/>
            <a:ext cx="2895600" cy="685800"/>
          </a:xfrm>
        </p:spPr>
        <p:txBody>
          <a:bodyPr/>
          <a:lstStyle/>
          <a:p>
            <a:pPr algn="ctr">
              <a:buFontTx/>
              <a:buNone/>
            </a:pPr>
            <a:r>
              <a:rPr lang="en-US" sz="3200" b="1" dirty="0">
                <a:solidFill>
                  <a:srgbClr val="FF0000"/>
                </a:solidFill>
              </a:rPr>
              <a:t>Jiang </a:t>
            </a:r>
            <a:r>
              <a:rPr lang="en-US" sz="3200" b="1" dirty="0" err="1">
                <a:solidFill>
                  <a:srgbClr val="FF0000"/>
                </a:solidFill>
              </a:rPr>
              <a:t>Zemin</a:t>
            </a:r>
            <a:endParaRPr lang="en-US" sz="3200" b="1" dirty="0">
              <a:solidFill>
                <a:srgbClr val="FF0000"/>
              </a:solidFill>
            </a:endParaRPr>
          </a:p>
        </p:txBody>
      </p:sp>
      <p:sp>
        <p:nvSpPr>
          <p:cNvPr id="54276" name="Rectangle 4"/>
          <p:cNvSpPr>
            <a:spLocks noGrp="1" noChangeArrowheads="1"/>
          </p:cNvSpPr>
          <p:nvPr>
            <p:ph type="body" sz="half" idx="2"/>
          </p:nvPr>
        </p:nvSpPr>
        <p:spPr>
          <a:xfrm>
            <a:off x="2819400" y="685800"/>
            <a:ext cx="6324600" cy="5867400"/>
          </a:xfrm>
        </p:spPr>
        <p:txBody>
          <a:bodyPr>
            <a:normAutofit/>
          </a:bodyPr>
          <a:lstStyle/>
          <a:p>
            <a:pPr marL="533400" indent="-533400">
              <a:buFontTx/>
              <a:buAutoNum type="alphaUcPeriod"/>
            </a:pPr>
            <a:r>
              <a:rPr lang="en-US" dirty="0"/>
              <a:t>“Butcher of Beijing” held ‘responsible’ for the Tiananmen Square massacre</a:t>
            </a:r>
          </a:p>
          <a:p>
            <a:pPr marL="533400" indent="-533400">
              <a:buFontTx/>
              <a:buAutoNum type="alphaUcPeriod"/>
            </a:pPr>
            <a:r>
              <a:rPr lang="en-US" dirty="0"/>
              <a:t>Known as the great helmsman and the only Chairman of China</a:t>
            </a:r>
          </a:p>
          <a:p>
            <a:pPr marL="533400" indent="-533400">
              <a:buFontTx/>
              <a:buAutoNum type="alphaUcPeriod"/>
            </a:pPr>
            <a:r>
              <a:rPr lang="en-US" dirty="0"/>
              <a:t>Former president, known for opening China to economic reform</a:t>
            </a:r>
          </a:p>
          <a:p>
            <a:pPr marL="533400" indent="-533400">
              <a:lnSpc>
                <a:spcPct val="90000"/>
              </a:lnSpc>
              <a:buFontTx/>
              <a:buAutoNum type="alphaUcPeriod"/>
            </a:pPr>
            <a:r>
              <a:rPr lang="en-US" dirty="0">
                <a:solidFill>
                  <a:srgbClr val="002060"/>
                </a:solidFill>
              </a:rPr>
              <a:t>Most recent president/party head</a:t>
            </a:r>
          </a:p>
          <a:p>
            <a:pPr marL="533400" indent="-533400">
              <a:buFontTx/>
              <a:buAutoNum type="alphaUcPeriod"/>
            </a:pPr>
            <a:r>
              <a:rPr lang="en-US" dirty="0" smtClean="0"/>
              <a:t>Current </a:t>
            </a:r>
            <a:r>
              <a:rPr lang="en-US" dirty="0"/>
              <a:t>premier</a:t>
            </a:r>
          </a:p>
          <a:p>
            <a:pPr marL="533400" indent="-533400">
              <a:buFontTx/>
              <a:buAutoNum type="alphaUcPeriod" startAt="6"/>
            </a:pPr>
            <a:r>
              <a:rPr lang="en-US" b="1" u="sng" dirty="0" smtClean="0">
                <a:solidFill>
                  <a:srgbClr val="C00000"/>
                </a:solidFill>
              </a:rPr>
              <a:t>Former </a:t>
            </a:r>
            <a:r>
              <a:rPr lang="en-US" b="1" u="sng" dirty="0">
                <a:solidFill>
                  <a:srgbClr val="C00000"/>
                </a:solidFill>
              </a:rPr>
              <a:t>president who allowed capitalists to join the </a:t>
            </a:r>
            <a:r>
              <a:rPr lang="en-US" b="1" u="sng" dirty="0" smtClean="0">
                <a:solidFill>
                  <a:srgbClr val="C00000"/>
                </a:solidFill>
              </a:rPr>
              <a:t>Party</a:t>
            </a:r>
          </a:p>
          <a:p>
            <a:pPr marL="533400" indent="-533400">
              <a:buFontTx/>
              <a:buAutoNum type="alphaUcPeriod" startAt="6"/>
            </a:pPr>
            <a:r>
              <a:rPr lang="en-US" dirty="0" smtClean="0"/>
              <a:t>The </a:t>
            </a:r>
            <a:r>
              <a:rPr lang="en-US" dirty="0"/>
              <a:t>Current leader of China</a:t>
            </a:r>
            <a:endParaRPr lang="en-US" dirty="0"/>
          </a:p>
        </p:txBody>
      </p:sp>
      <p:pic>
        <p:nvPicPr>
          <p:cNvPr id="54279" name="Picture 7" descr="jiang2"/>
          <p:cNvPicPr>
            <a:picLocks noChangeAspect="1" noChangeArrowheads="1"/>
          </p:cNvPicPr>
          <p:nvPr/>
        </p:nvPicPr>
        <p:blipFill>
          <a:blip r:embed="rId2" cstate="print"/>
          <a:srcRect/>
          <a:stretch>
            <a:fillRect/>
          </a:stretch>
        </p:blipFill>
        <p:spPr bwMode="auto">
          <a:xfrm>
            <a:off x="0" y="1600200"/>
            <a:ext cx="2389188" cy="3505200"/>
          </a:xfrm>
          <a:prstGeom prst="rect">
            <a:avLst/>
          </a:prstGeom>
          <a:noFill/>
        </p:spPr>
      </p:pic>
      <p:sp>
        <p:nvSpPr>
          <p:cNvPr id="6" name="TextBox 5"/>
          <p:cNvSpPr txBox="1"/>
          <p:nvPr/>
        </p:nvSpPr>
        <p:spPr>
          <a:xfrm>
            <a:off x="5562600" y="6096000"/>
            <a:ext cx="2895600" cy="461665"/>
          </a:xfrm>
          <a:prstGeom prst="rect">
            <a:avLst/>
          </a:prstGeom>
          <a:noFill/>
        </p:spPr>
        <p:txBody>
          <a:bodyPr wrap="square" rtlCol="0">
            <a:spAutoFit/>
          </a:bodyPr>
          <a:lstStyle/>
          <a:p>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half" idx="1"/>
          </p:nvPr>
        </p:nvSpPr>
        <p:spPr>
          <a:xfrm>
            <a:off x="381000" y="762000"/>
            <a:ext cx="2895600" cy="838200"/>
          </a:xfrm>
        </p:spPr>
        <p:txBody>
          <a:bodyPr/>
          <a:lstStyle/>
          <a:p>
            <a:pPr>
              <a:buFontTx/>
              <a:buNone/>
            </a:pPr>
            <a:r>
              <a:rPr lang="en-US" sz="3200" b="1" dirty="0">
                <a:solidFill>
                  <a:srgbClr val="C00000"/>
                </a:solidFill>
              </a:rPr>
              <a:t>Mao Zedong</a:t>
            </a:r>
          </a:p>
        </p:txBody>
      </p:sp>
      <p:sp>
        <p:nvSpPr>
          <p:cNvPr id="55300" name="Rectangle 4"/>
          <p:cNvSpPr>
            <a:spLocks noGrp="1" noChangeArrowheads="1"/>
          </p:cNvSpPr>
          <p:nvPr>
            <p:ph type="body" sz="half" idx="2"/>
          </p:nvPr>
        </p:nvSpPr>
        <p:spPr>
          <a:xfrm>
            <a:off x="2743200" y="762000"/>
            <a:ext cx="6019800" cy="4572000"/>
          </a:xfrm>
        </p:spPr>
        <p:txBody>
          <a:bodyPr>
            <a:normAutofit lnSpcReduction="10000"/>
          </a:bodyPr>
          <a:lstStyle/>
          <a:p>
            <a:pPr marL="533400" indent="-533400">
              <a:lnSpc>
                <a:spcPct val="90000"/>
              </a:lnSpc>
              <a:buFontTx/>
              <a:buAutoNum type="alphaUcPeriod"/>
            </a:pPr>
            <a:r>
              <a:rPr lang="en-US" dirty="0"/>
              <a:t>“Butcher of Beijing” held ‘responsible’ for the Tiananmen Square massacre</a:t>
            </a:r>
          </a:p>
          <a:p>
            <a:pPr marL="533400" indent="-533400">
              <a:lnSpc>
                <a:spcPct val="90000"/>
              </a:lnSpc>
              <a:buFontTx/>
              <a:buAutoNum type="alphaUcPeriod"/>
            </a:pPr>
            <a:r>
              <a:rPr lang="en-US" b="1" u="sng" dirty="0">
                <a:solidFill>
                  <a:srgbClr val="C00000"/>
                </a:solidFill>
              </a:rPr>
              <a:t>Known as the great helmsman and the only Chairman of China</a:t>
            </a:r>
          </a:p>
          <a:p>
            <a:pPr marL="533400" indent="-533400">
              <a:lnSpc>
                <a:spcPct val="90000"/>
              </a:lnSpc>
              <a:buFontTx/>
              <a:buAutoNum type="alphaUcPeriod"/>
            </a:pPr>
            <a:r>
              <a:rPr lang="en-US" dirty="0"/>
              <a:t>Former president, known for opening China to economic reform</a:t>
            </a:r>
          </a:p>
          <a:p>
            <a:pPr marL="533400" indent="-533400">
              <a:lnSpc>
                <a:spcPct val="90000"/>
              </a:lnSpc>
              <a:buFontTx/>
              <a:buAutoNum type="alphaUcPeriod"/>
            </a:pPr>
            <a:r>
              <a:rPr lang="en-US" dirty="0">
                <a:solidFill>
                  <a:srgbClr val="002060"/>
                </a:solidFill>
              </a:rPr>
              <a:t>Most recent president/party head</a:t>
            </a:r>
          </a:p>
          <a:p>
            <a:pPr marL="533400" indent="-533400">
              <a:lnSpc>
                <a:spcPct val="90000"/>
              </a:lnSpc>
              <a:buFontTx/>
              <a:buAutoNum type="alphaUcPeriod"/>
            </a:pPr>
            <a:r>
              <a:rPr lang="en-US" dirty="0" smtClean="0"/>
              <a:t>Current </a:t>
            </a:r>
            <a:r>
              <a:rPr lang="en-US" dirty="0" smtClean="0"/>
              <a:t>premier</a:t>
            </a:r>
          </a:p>
          <a:p>
            <a:pPr marL="533400" indent="-533400">
              <a:lnSpc>
                <a:spcPct val="90000"/>
              </a:lnSpc>
              <a:buFontTx/>
              <a:buAutoNum type="alphaUcPeriod"/>
            </a:pPr>
            <a:r>
              <a:rPr lang="en-US" dirty="0" smtClean="0"/>
              <a:t> </a:t>
            </a:r>
          </a:p>
          <a:p>
            <a:pPr marL="533400" indent="-533400">
              <a:buNone/>
            </a:pPr>
            <a:r>
              <a:rPr lang="en-US" sz="1700" dirty="0" smtClean="0">
                <a:solidFill>
                  <a:srgbClr val="C00000"/>
                </a:solidFill>
              </a:rPr>
              <a:t>G. </a:t>
            </a:r>
            <a:r>
              <a:rPr lang="en-US" dirty="0"/>
              <a:t>The Current leader of China</a:t>
            </a:r>
            <a:endParaRPr lang="en-US" dirty="0"/>
          </a:p>
        </p:txBody>
      </p:sp>
      <p:sp>
        <p:nvSpPr>
          <p:cNvPr id="55302" name="Text Box 6"/>
          <p:cNvSpPr txBox="1">
            <a:spLocks noChangeArrowheads="1"/>
          </p:cNvSpPr>
          <p:nvPr/>
        </p:nvSpPr>
        <p:spPr bwMode="auto">
          <a:xfrm>
            <a:off x="5029200" y="5791200"/>
            <a:ext cx="3810000" cy="579438"/>
          </a:xfrm>
          <a:prstGeom prst="rect">
            <a:avLst/>
          </a:prstGeom>
          <a:noFill/>
          <a:ln w="9525">
            <a:noFill/>
            <a:miter lim="800000"/>
            <a:headEnd/>
            <a:tailEnd/>
          </a:ln>
          <a:effectLst/>
        </p:spPr>
        <p:txBody>
          <a:bodyPr>
            <a:spAutoFit/>
          </a:bodyPr>
          <a:lstStyle/>
          <a:p>
            <a:r>
              <a:rPr lang="en-US" sz="3200" b="1">
                <a:solidFill>
                  <a:srgbClr val="FF3300"/>
                </a:solidFill>
              </a:rPr>
              <a:t>Next… Hu Jintao</a:t>
            </a:r>
          </a:p>
        </p:txBody>
      </p:sp>
      <p:pic>
        <p:nvPicPr>
          <p:cNvPr id="55303" name="Picture 7" descr="mao_portrait"/>
          <p:cNvPicPr>
            <a:picLocks noChangeAspect="1" noChangeArrowheads="1"/>
          </p:cNvPicPr>
          <p:nvPr/>
        </p:nvPicPr>
        <p:blipFill>
          <a:blip r:embed="rId2" cstate="print"/>
          <a:srcRect/>
          <a:stretch>
            <a:fillRect/>
          </a:stretch>
        </p:blipFill>
        <p:spPr bwMode="auto">
          <a:xfrm>
            <a:off x="304800" y="1600200"/>
            <a:ext cx="2278063" cy="28194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304800" y="685800"/>
            <a:ext cx="2895600" cy="838200"/>
          </a:xfrm>
        </p:spPr>
        <p:txBody>
          <a:bodyPr/>
          <a:lstStyle/>
          <a:p>
            <a:pPr>
              <a:buFontTx/>
              <a:buNone/>
            </a:pPr>
            <a:r>
              <a:rPr lang="en-US" sz="3200" b="1" dirty="0" err="1">
                <a:solidFill>
                  <a:srgbClr val="C00000"/>
                </a:solidFill>
              </a:rPr>
              <a:t>Hu</a:t>
            </a:r>
            <a:r>
              <a:rPr lang="en-US" sz="3200" b="1" dirty="0">
                <a:solidFill>
                  <a:srgbClr val="C00000"/>
                </a:solidFill>
              </a:rPr>
              <a:t> </a:t>
            </a:r>
            <a:r>
              <a:rPr lang="en-US" sz="3200" b="1" dirty="0" err="1">
                <a:solidFill>
                  <a:srgbClr val="C00000"/>
                </a:solidFill>
              </a:rPr>
              <a:t>Jintao</a:t>
            </a:r>
            <a:endParaRPr lang="en-US" sz="3200" b="1" dirty="0">
              <a:solidFill>
                <a:srgbClr val="C00000"/>
              </a:solidFill>
            </a:endParaRPr>
          </a:p>
        </p:txBody>
      </p:sp>
      <p:sp>
        <p:nvSpPr>
          <p:cNvPr id="57348" name="Rectangle 4"/>
          <p:cNvSpPr>
            <a:spLocks noGrp="1" noChangeArrowheads="1"/>
          </p:cNvSpPr>
          <p:nvPr>
            <p:ph type="body" sz="half" idx="2"/>
          </p:nvPr>
        </p:nvSpPr>
        <p:spPr>
          <a:xfrm>
            <a:off x="2819400" y="685800"/>
            <a:ext cx="6324600" cy="5029200"/>
          </a:xfrm>
        </p:spPr>
        <p:txBody>
          <a:bodyPr>
            <a:normAutofit/>
          </a:bodyPr>
          <a:lstStyle/>
          <a:p>
            <a:pPr marL="533400" indent="-533400">
              <a:buFontTx/>
              <a:buAutoNum type="alphaUcPeriod"/>
            </a:pPr>
            <a:r>
              <a:rPr lang="en-US" dirty="0"/>
              <a:t>“Butcher of Beijing” held ‘responsible’ for the Tiananmen Square massacre</a:t>
            </a:r>
          </a:p>
          <a:p>
            <a:pPr marL="533400" indent="-533400">
              <a:buFontTx/>
              <a:buAutoNum type="alphaUcPeriod"/>
            </a:pPr>
            <a:r>
              <a:rPr lang="en-US" dirty="0"/>
              <a:t> </a:t>
            </a:r>
          </a:p>
          <a:p>
            <a:pPr marL="533400" indent="-533400">
              <a:buFontTx/>
              <a:buAutoNum type="alphaUcPeriod"/>
            </a:pPr>
            <a:r>
              <a:rPr lang="en-US" dirty="0"/>
              <a:t>Former president, known for opening China to economic reform</a:t>
            </a:r>
          </a:p>
          <a:p>
            <a:pPr marL="533400" indent="-533400">
              <a:buFontTx/>
              <a:buAutoNum type="alphaUcPeriod"/>
            </a:pPr>
            <a:r>
              <a:rPr lang="en-US" u="sng" dirty="0" smtClean="0">
                <a:solidFill>
                  <a:srgbClr val="C00000"/>
                </a:solidFill>
              </a:rPr>
              <a:t>Most recent </a:t>
            </a:r>
            <a:r>
              <a:rPr lang="en-US" u="sng" dirty="0">
                <a:solidFill>
                  <a:srgbClr val="C00000"/>
                </a:solidFill>
              </a:rPr>
              <a:t>president/party </a:t>
            </a:r>
            <a:r>
              <a:rPr lang="en-US" u="sng" dirty="0" smtClean="0">
                <a:solidFill>
                  <a:srgbClr val="C00000"/>
                </a:solidFill>
              </a:rPr>
              <a:t>head</a:t>
            </a:r>
            <a:r>
              <a:rPr lang="en-US" dirty="0" smtClean="0">
                <a:solidFill>
                  <a:srgbClr val="C00000"/>
                </a:solidFill>
              </a:rPr>
              <a:t> </a:t>
            </a:r>
            <a:endParaRPr lang="en-US" dirty="0">
              <a:solidFill>
                <a:srgbClr val="C00000"/>
              </a:solidFill>
            </a:endParaRPr>
          </a:p>
          <a:p>
            <a:pPr marL="533400" indent="-533400">
              <a:buFontTx/>
              <a:buAutoNum type="alphaUcPeriod"/>
            </a:pPr>
            <a:r>
              <a:rPr lang="en-US" dirty="0"/>
              <a:t>Current </a:t>
            </a:r>
            <a:r>
              <a:rPr lang="en-US" dirty="0" smtClean="0"/>
              <a:t>premier</a:t>
            </a:r>
          </a:p>
          <a:p>
            <a:pPr marL="533400" indent="-533400">
              <a:buNone/>
            </a:pPr>
            <a:r>
              <a:rPr lang="en-US" sz="1600" dirty="0" smtClean="0">
                <a:solidFill>
                  <a:srgbClr val="C00000"/>
                </a:solidFill>
              </a:rPr>
              <a:t>F.  </a:t>
            </a:r>
          </a:p>
          <a:p>
            <a:pPr marL="533400" indent="-533400">
              <a:buNone/>
            </a:pPr>
            <a:r>
              <a:rPr lang="en-US" sz="1800" dirty="0" smtClean="0">
                <a:solidFill>
                  <a:srgbClr val="C00000"/>
                </a:solidFill>
              </a:rPr>
              <a:t>G.      </a:t>
            </a:r>
            <a:r>
              <a:rPr lang="en-US" dirty="0" smtClean="0"/>
              <a:t>The Current leader </a:t>
            </a:r>
            <a:r>
              <a:rPr lang="en-US" dirty="0" smtClean="0"/>
              <a:t>of China</a:t>
            </a:r>
            <a:endParaRPr lang="en-US" dirty="0"/>
          </a:p>
        </p:txBody>
      </p:sp>
      <p:sp>
        <p:nvSpPr>
          <p:cNvPr id="57350" name="Text Box 6"/>
          <p:cNvSpPr txBox="1">
            <a:spLocks noChangeArrowheads="1"/>
          </p:cNvSpPr>
          <p:nvPr/>
        </p:nvSpPr>
        <p:spPr bwMode="auto">
          <a:xfrm>
            <a:off x="4800600" y="5680075"/>
            <a:ext cx="4038600" cy="579438"/>
          </a:xfrm>
          <a:prstGeom prst="rect">
            <a:avLst/>
          </a:prstGeom>
          <a:noFill/>
          <a:ln w="9525">
            <a:noFill/>
            <a:miter lim="800000"/>
            <a:headEnd/>
            <a:tailEnd/>
          </a:ln>
          <a:effectLst/>
        </p:spPr>
        <p:txBody>
          <a:bodyPr>
            <a:spAutoFit/>
          </a:bodyPr>
          <a:lstStyle/>
          <a:p>
            <a:r>
              <a:rPr lang="en-US" sz="3200" b="1" dirty="0">
                <a:solidFill>
                  <a:srgbClr val="FF3300"/>
                </a:solidFill>
              </a:rPr>
              <a:t>Next… </a:t>
            </a:r>
            <a:r>
              <a:rPr lang="en-US" sz="3200" b="1" dirty="0" smtClean="0">
                <a:solidFill>
                  <a:srgbClr val="FF3300"/>
                </a:solidFill>
              </a:rPr>
              <a:t>Xi </a:t>
            </a:r>
            <a:r>
              <a:rPr lang="en-US" sz="3200" b="1" dirty="0" err="1" smtClean="0">
                <a:solidFill>
                  <a:srgbClr val="FF3300"/>
                </a:solidFill>
              </a:rPr>
              <a:t>Jinping</a:t>
            </a:r>
            <a:endParaRPr lang="en-US" sz="3200" b="1" dirty="0">
              <a:solidFill>
                <a:srgbClr val="FF3300"/>
              </a:solidFill>
            </a:endParaRPr>
          </a:p>
        </p:txBody>
      </p:sp>
      <p:pic>
        <p:nvPicPr>
          <p:cNvPr id="57351" name="Picture 7" descr="Hu_portrait"/>
          <p:cNvPicPr>
            <a:picLocks noChangeAspect="1" noChangeArrowheads="1"/>
          </p:cNvPicPr>
          <p:nvPr/>
        </p:nvPicPr>
        <p:blipFill>
          <a:blip r:embed="rId2" cstate="print"/>
          <a:srcRect/>
          <a:stretch>
            <a:fillRect/>
          </a:stretch>
        </p:blipFill>
        <p:spPr bwMode="auto">
          <a:xfrm>
            <a:off x="0" y="1600200"/>
            <a:ext cx="2138363" cy="29718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xijinping.jpg"/>
          <p:cNvPicPr>
            <a:picLocks noGrp="1" noChangeAspect="1"/>
          </p:cNvPicPr>
          <p:nvPr>
            <p:ph sz="half" idx="1"/>
          </p:nvPr>
        </p:nvPicPr>
        <p:blipFill>
          <a:blip r:embed="rId2" cstate="print"/>
          <a:stretch>
            <a:fillRect/>
          </a:stretch>
        </p:blipFill>
        <p:spPr>
          <a:xfrm>
            <a:off x="533400" y="2057400"/>
            <a:ext cx="2098548" cy="2590800"/>
          </a:xfrm>
        </p:spPr>
      </p:pic>
      <p:sp>
        <p:nvSpPr>
          <p:cNvPr id="6" name="TextBox 5"/>
          <p:cNvSpPr txBox="1"/>
          <p:nvPr/>
        </p:nvSpPr>
        <p:spPr>
          <a:xfrm>
            <a:off x="533400" y="990600"/>
            <a:ext cx="1981200" cy="646331"/>
          </a:xfrm>
          <a:prstGeom prst="rect">
            <a:avLst/>
          </a:prstGeom>
          <a:noFill/>
        </p:spPr>
        <p:txBody>
          <a:bodyPr wrap="square" rtlCol="0">
            <a:spAutoFit/>
          </a:bodyPr>
          <a:lstStyle/>
          <a:p>
            <a:r>
              <a:rPr lang="en-US" sz="3600" b="1" dirty="0" smtClean="0">
                <a:solidFill>
                  <a:srgbClr val="C00000"/>
                </a:solidFill>
              </a:rPr>
              <a:t>Xi </a:t>
            </a:r>
            <a:r>
              <a:rPr lang="en-US" sz="3600" b="1" dirty="0" err="1" smtClean="0">
                <a:solidFill>
                  <a:srgbClr val="C00000"/>
                </a:solidFill>
              </a:rPr>
              <a:t>Jinping</a:t>
            </a:r>
            <a:endParaRPr lang="en-US" sz="3600" b="1" dirty="0">
              <a:solidFill>
                <a:srgbClr val="C00000"/>
              </a:solidFill>
            </a:endParaRPr>
          </a:p>
        </p:txBody>
      </p:sp>
      <p:sp>
        <p:nvSpPr>
          <p:cNvPr id="7" name="Rectangle 4"/>
          <p:cNvSpPr>
            <a:spLocks noGrp="1" noChangeArrowheads="1"/>
          </p:cNvSpPr>
          <p:nvPr>
            <p:ph sz="half" idx="2"/>
          </p:nvPr>
        </p:nvSpPr>
        <p:spPr>
          <a:xfrm>
            <a:off x="3505200" y="838200"/>
            <a:ext cx="5181600" cy="5287963"/>
          </a:xfrm>
        </p:spPr>
        <p:txBody>
          <a:bodyPr>
            <a:normAutofit lnSpcReduction="10000"/>
          </a:bodyPr>
          <a:lstStyle/>
          <a:p>
            <a:pPr marL="533400" indent="-533400">
              <a:buFontTx/>
              <a:buAutoNum type="alphaUcPeriod"/>
            </a:pPr>
            <a:r>
              <a:rPr lang="en-US" dirty="0"/>
              <a:t>“Butcher of Beijing” held ‘responsible’ for the Tiananmen Square massacre</a:t>
            </a:r>
          </a:p>
          <a:p>
            <a:pPr marL="533400" indent="-533400">
              <a:buFontTx/>
              <a:buAutoNum type="alphaUcPeriod"/>
            </a:pPr>
            <a:r>
              <a:rPr lang="en-US" dirty="0"/>
              <a:t> </a:t>
            </a:r>
          </a:p>
          <a:p>
            <a:pPr marL="533400" indent="-533400">
              <a:buFontTx/>
              <a:buAutoNum type="alphaUcPeriod"/>
            </a:pPr>
            <a:r>
              <a:rPr lang="en-US" dirty="0"/>
              <a:t>Former president, known for opening China to economic reform</a:t>
            </a:r>
          </a:p>
          <a:p>
            <a:pPr marL="533400" indent="-533400">
              <a:buFontTx/>
              <a:buAutoNum type="alphaUcPeriod"/>
            </a:pPr>
            <a:r>
              <a:rPr lang="en-US" dirty="0" smtClean="0"/>
              <a:t> </a:t>
            </a:r>
          </a:p>
          <a:p>
            <a:pPr marL="533400" indent="-533400">
              <a:buFontTx/>
              <a:buAutoNum type="alphaUcPeriod"/>
            </a:pPr>
            <a:r>
              <a:rPr lang="en-US" dirty="0" smtClean="0"/>
              <a:t>Current premier</a:t>
            </a:r>
          </a:p>
          <a:p>
            <a:pPr marL="533400" indent="-533400">
              <a:buNone/>
            </a:pPr>
            <a:r>
              <a:rPr lang="en-US" sz="1600" dirty="0" smtClean="0">
                <a:solidFill>
                  <a:srgbClr val="C00000"/>
                </a:solidFill>
              </a:rPr>
              <a:t>F.  </a:t>
            </a:r>
          </a:p>
          <a:p>
            <a:pPr marL="533400" indent="-533400">
              <a:buNone/>
            </a:pPr>
            <a:r>
              <a:rPr lang="en-US" sz="1800" dirty="0" smtClean="0">
                <a:solidFill>
                  <a:srgbClr val="C00000"/>
                </a:solidFill>
              </a:rPr>
              <a:t>G.      </a:t>
            </a:r>
            <a:r>
              <a:rPr lang="en-US" b="1" u="sng" dirty="0" smtClean="0">
                <a:solidFill>
                  <a:srgbClr val="C00000"/>
                </a:solidFill>
              </a:rPr>
              <a:t>The Current </a:t>
            </a:r>
            <a:r>
              <a:rPr lang="en-US" b="1" u="sng" dirty="0" err="1" smtClean="0">
                <a:solidFill>
                  <a:srgbClr val="C00000"/>
                </a:solidFill>
              </a:rPr>
              <a:t>Presidentof</a:t>
            </a:r>
            <a:r>
              <a:rPr lang="en-US" b="1" u="sng" dirty="0" smtClean="0">
                <a:solidFill>
                  <a:srgbClr val="C00000"/>
                </a:solidFill>
              </a:rPr>
              <a:t> </a:t>
            </a:r>
            <a:r>
              <a:rPr lang="en-US" b="1" u="sng" dirty="0" smtClean="0">
                <a:solidFill>
                  <a:srgbClr val="C00000"/>
                </a:solidFill>
              </a:rPr>
              <a:t>China</a:t>
            </a:r>
            <a:endParaRPr lang="en-US" b="1" u="sng" dirty="0">
              <a:solidFill>
                <a:srgbClr val="C00000"/>
              </a:solidFill>
            </a:endParaRPr>
          </a:p>
        </p:txBody>
      </p:sp>
      <p:sp>
        <p:nvSpPr>
          <p:cNvPr id="8" name="TextBox 7"/>
          <p:cNvSpPr txBox="1"/>
          <p:nvPr/>
        </p:nvSpPr>
        <p:spPr>
          <a:xfrm>
            <a:off x="5486400" y="6019800"/>
            <a:ext cx="3208507" cy="584775"/>
          </a:xfrm>
          <a:prstGeom prst="rect">
            <a:avLst/>
          </a:prstGeom>
          <a:noFill/>
        </p:spPr>
        <p:txBody>
          <a:bodyPr wrap="none" rtlCol="0">
            <a:spAutoFit/>
          </a:bodyPr>
          <a:lstStyle/>
          <a:p>
            <a:r>
              <a:rPr lang="en-US" sz="3200" b="1" dirty="0" smtClean="0">
                <a:solidFill>
                  <a:schemeClr val="accent2">
                    <a:lumMod val="75000"/>
                  </a:schemeClr>
                </a:solidFill>
              </a:rPr>
              <a:t>Next… </a:t>
            </a:r>
            <a:r>
              <a:rPr lang="en-US" sz="3200" b="1" dirty="0" err="1" smtClean="0">
                <a:solidFill>
                  <a:schemeClr val="accent2">
                    <a:lumMod val="75000"/>
                  </a:schemeClr>
                </a:solidFill>
              </a:rPr>
              <a:t>Wen</a:t>
            </a:r>
            <a:r>
              <a:rPr lang="en-US" sz="3200" b="1" dirty="0" smtClean="0">
                <a:solidFill>
                  <a:schemeClr val="accent2">
                    <a:lumMod val="75000"/>
                  </a:schemeClr>
                </a:solidFill>
              </a:rPr>
              <a:t> </a:t>
            </a:r>
            <a:r>
              <a:rPr lang="en-US" sz="3200" b="1" dirty="0" err="1" smtClean="0">
                <a:solidFill>
                  <a:schemeClr val="accent2">
                    <a:lumMod val="75000"/>
                  </a:schemeClr>
                </a:solidFill>
              </a:rPr>
              <a:t>Jiabao</a:t>
            </a:r>
            <a:endParaRPr lang="en-US" sz="3200" b="1" dirty="0">
              <a:solidFill>
                <a:schemeClr val="accent2">
                  <a:lumMod val="75000"/>
                </a:schemeClr>
              </a:solidFill>
            </a:endParaRPr>
          </a:p>
        </p:txBody>
      </p:sp>
    </p:spTree>
  </p:cSld>
  <p:clrMapOvr>
    <a:masterClrMapping/>
  </p:clrMapOvr>
  <p:transition xmlns:p14="http://schemas.microsoft.com/office/powerpoint/2010/mai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half" idx="1"/>
          </p:nvPr>
        </p:nvSpPr>
        <p:spPr>
          <a:xfrm>
            <a:off x="0" y="762000"/>
            <a:ext cx="2895600" cy="838200"/>
          </a:xfrm>
        </p:spPr>
        <p:txBody>
          <a:bodyPr/>
          <a:lstStyle/>
          <a:p>
            <a:pPr>
              <a:buFontTx/>
              <a:buNone/>
            </a:pPr>
            <a:r>
              <a:rPr lang="en-US" sz="3200" b="1" dirty="0" err="1">
                <a:solidFill>
                  <a:srgbClr val="C00000"/>
                </a:solidFill>
              </a:rPr>
              <a:t>Wen</a:t>
            </a:r>
            <a:r>
              <a:rPr lang="en-US" sz="3200" b="1" dirty="0">
                <a:solidFill>
                  <a:srgbClr val="C00000"/>
                </a:solidFill>
              </a:rPr>
              <a:t> </a:t>
            </a:r>
            <a:r>
              <a:rPr lang="en-US" sz="3200" b="1" dirty="0" err="1">
                <a:solidFill>
                  <a:srgbClr val="C00000"/>
                </a:solidFill>
              </a:rPr>
              <a:t>Jiabao</a:t>
            </a:r>
            <a:endParaRPr lang="en-US" sz="3200" b="1" dirty="0">
              <a:solidFill>
                <a:srgbClr val="C00000"/>
              </a:solidFill>
            </a:endParaRPr>
          </a:p>
        </p:txBody>
      </p:sp>
      <p:sp>
        <p:nvSpPr>
          <p:cNvPr id="58372" name="Rectangle 4"/>
          <p:cNvSpPr>
            <a:spLocks noGrp="1" noChangeArrowheads="1"/>
          </p:cNvSpPr>
          <p:nvPr>
            <p:ph type="body" sz="half" idx="2"/>
          </p:nvPr>
        </p:nvSpPr>
        <p:spPr>
          <a:xfrm>
            <a:off x="2819400" y="685800"/>
            <a:ext cx="6324600" cy="4343400"/>
          </a:xfrm>
        </p:spPr>
        <p:txBody>
          <a:bodyPr>
            <a:normAutofit/>
          </a:bodyPr>
          <a:lstStyle/>
          <a:p>
            <a:pPr marL="533400" indent="-533400">
              <a:buFontTx/>
              <a:buAutoNum type="alphaUcPeriod"/>
            </a:pPr>
            <a:r>
              <a:rPr lang="en-US" dirty="0"/>
              <a:t>“Butcher of Beijing” held ‘responsible’ for the Tiananmen Square massacre</a:t>
            </a:r>
          </a:p>
          <a:p>
            <a:pPr marL="533400" indent="-533400">
              <a:buFontTx/>
              <a:buAutoNum type="alphaUcPeriod"/>
            </a:pPr>
            <a:r>
              <a:rPr lang="en-US" dirty="0"/>
              <a:t> </a:t>
            </a:r>
          </a:p>
          <a:p>
            <a:pPr marL="533400" indent="-533400">
              <a:buFontTx/>
              <a:buAutoNum type="alphaUcPeriod"/>
            </a:pPr>
            <a:r>
              <a:rPr lang="en-US" dirty="0"/>
              <a:t>Former president, known for opening China to economic reform</a:t>
            </a:r>
          </a:p>
          <a:p>
            <a:pPr marL="533400" indent="-533400">
              <a:buFontTx/>
              <a:buAutoNum type="alphaUcPeriod"/>
            </a:pPr>
            <a:r>
              <a:rPr lang="en-US" dirty="0"/>
              <a:t> </a:t>
            </a:r>
          </a:p>
          <a:p>
            <a:pPr marL="533400" indent="-533400">
              <a:buFontTx/>
              <a:buAutoNum type="alphaUcPeriod"/>
            </a:pPr>
            <a:r>
              <a:rPr lang="en-US" dirty="0">
                <a:solidFill>
                  <a:srgbClr val="C00000"/>
                </a:solidFill>
              </a:rPr>
              <a:t> </a:t>
            </a:r>
            <a:r>
              <a:rPr lang="en-US" b="1" u="sng" dirty="0" smtClean="0">
                <a:solidFill>
                  <a:srgbClr val="C00000"/>
                </a:solidFill>
              </a:rPr>
              <a:t>Current </a:t>
            </a:r>
            <a:r>
              <a:rPr lang="en-US" b="1" u="sng" dirty="0">
                <a:solidFill>
                  <a:srgbClr val="C00000"/>
                </a:solidFill>
              </a:rPr>
              <a:t>premier</a:t>
            </a:r>
          </a:p>
        </p:txBody>
      </p:sp>
      <p:sp>
        <p:nvSpPr>
          <p:cNvPr id="58374" name="Text Box 6"/>
          <p:cNvSpPr txBox="1">
            <a:spLocks noChangeArrowheads="1"/>
          </p:cNvSpPr>
          <p:nvPr/>
        </p:nvSpPr>
        <p:spPr bwMode="auto">
          <a:xfrm>
            <a:off x="5013325" y="5734050"/>
            <a:ext cx="3292475" cy="641350"/>
          </a:xfrm>
          <a:prstGeom prst="rect">
            <a:avLst/>
          </a:prstGeom>
          <a:noFill/>
          <a:ln w="9525">
            <a:noFill/>
            <a:miter lim="800000"/>
            <a:headEnd/>
            <a:tailEnd/>
          </a:ln>
          <a:effectLst/>
        </p:spPr>
        <p:txBody>
          <a:bodyPr>
            <a:spAutoFit/>
          </a:bodyPr>
          <a:lstStyle/>
          <a:p>
            <a:r>
              <a:rPr lang="en-US" sz="3600">
                <a:solidFill>
                  <a:srgbClr val="FF3300"/>
                </a:solidFill>
              </a:rPr>
              <a:t>Next… Li Peng</a:t>
            </a:r>
          </a:p>
        </p:txBody>
      </p:sp>
      <p:pic>
        <p:nvPicPr>
          <p:cNvPr id="58375" name="Picture 7" descr="wenjiabao2"/>
          <p:cNvPicPr>
            <a:picLocks noChangeAspect="1" noChangeArrowheads="1"/>
          </p:cNvPicPr>
          <p:nvPr/>
        </p:nvPicPr>
        <p:blipFill>
          <a:blip r:embed="rId2" cstate="print"/>
          <a:srcRect/>
          <a:stretch>
            <a:fillRect/>
          </a:stretch>
        </p:blipFill>
        <p:spPr bwMode="auto">
          <a:xfrm>
            <a:off x="0" y="1752600"/>
            <a:ext cx="2400300" cy="257175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457200" y="762000"/>
            <a:ext cx="2438400" cy="838200"/>
          </a:xfrm>
        </p:spPr>
        <p:txBody>
          <a:bodyPr/>
          <a:lstStyle/>
          <a:p>
            <a:pPr algn="ctr">
              <a:buFontTx/>
              <a:buNone/>
            </a:pPr>
            <a:r>
              <a:rPr lang="en-US" sz="3400" dirty="0">
                <a:solidFill>
                  <a:srgbClr val="C00000"/>
                </a:solidFill>
              </a:rPr>
              <a:t>Li </a:t>
            </a:r>
            <a:r>
              <a:rPr lang="en-US" sz="3400" dirty="0" err="1">
                <a:solidFill>
                  <a:srgbClr val="C00000"/>
                </a:solidFill>
              </a:rPr>
              <a:t>Peng</a:t>
            </a:r>
            <a:endParaRPr lang="en-US" sz="3400" dirty="0">
              <a:solidFill>
                <a:srgbClr val="C00000"/>
              </a:solidFill>
            </a:endParaRPr>
          </a:p>
        </p:txBody>
      </p:sp>
      <p:sp>
        <p:nvSpPr>
          <p:cNvPr id="61443" name="Rectangle 3"/>
          <p:cNvSpPr>
            <a:spLocks noGrp="1" noChangeArrowheads="1"/>
          </p:cNvSpPr>
          <p:nvPr>
            <p:ph type="body" sz="half" idx="2"/>
          </p:nvPr>
        </p:nvSpPr>
        <p:spPr>
          <a:xfrm>
            <a:off x="2819400" y="1600200"/>
            <a:ext cx="6324600" cy="3429000"/>
          </a:xfrm>
        </p:spPr>
        <p:txBody>
          <a:bodyPr/>
          <a:lstStyle/>
          <a:p>
            <a:pPr marL="533400" indent="-533400">
              <a:buFontTx/>
              <a:buAutoNum type="alphaUcPeriod"/>
            </a:pPr>
            <a:r>
              <a:rPr lang="en-US" b="1" u="sng" dirty="0">
                <a:solidFill>
                  <a:srgbClr val="C00000"/>
                </a:solidFill>
              </a:rPr>
              <a:t>“Butcher of Beijing” held ‘responsible’ for the Tiananmen Square massacre</a:t>
            </a:r>
          </a:p>
          <a:p>
            <a:pPr marL="533400" indent="-533400">
              <a:buFontTx/>
              <a:buAutoNum type="alphaUcPeriod"/>
            </a:pPr>
            <a:r>
              <a:rPr lang="en-US" dirty="0">
                <a:solidFill>
                  <a:schemeClr val="bg1"/>
                </a:solidFill>
              </a:rPr>
              <a:t> </a:t>
            </a:r>
          </a:p>
          <a:p>
            <a:pPr marL="533400" indent="-533400">
              <a:buFontTx/>
              <a:buAutoNum type="alphaUcPeriod"/>
            </a:pPr>
            <a:r>
              <a:rPr lang="en-US" dirty="0"/>
              <a:t>Former president, known for opening China to economic reform</a:t>
            </a:r>
          </a:p>
        </p:txBody>
      </p:sp>
      <p:sp>
        <p:nvSpPr>
          <p:cNvPr id="61444" name="Text Box 4"/>
          <p:cNvSpPr txBox="1">
            <a:spLocks noChangeArrowheads="1"/>
          </p:cNvSpPr>
          <p:nvPr/>
        </p:nvSpPr>
        <p:spPr bwMode="auto">
          <a:xfrm>
            <a:off x="4648200" y="5791200"/>
            <a:ext cx="4191000" cy="579438"/>
          </a:xfrm>
          <a:prstGeom prst="rect">
            <a:avLst/>
          </a:prstGeom>
          <a:noFill/>
          <a:ln w="9525">
            <a:noFill/>
            <a:miter lim="800000"/>
            <a:headEnd/>
            <a:tailEnd/>
          </a:ln>
          <a:effectLst/>
        </p:spPr>
        <p:txBody>
          <a:bodyPr>
            <a:spAutoFit/>
          </a:bodyPr>
          <a:lstStyle/>
          <a:p>
            <a:r>
              <a:rPr lang="en-US" sz="3200">
                <a:solidFill>
                  <a:srgbClr val="FF3300"/>
                </a:solidFill>
              </a:rPr>
              <a:t>Next… Deng Xiaoping</a:t>
            </a:r>
          </a:p>
        </p:txBody>
      </p:sp>
      <p:pic>
        <p:nvPicPr>
          <p:cNvPr id="61446" name="Picture 6" descr="LIPENG"/>
          <p:cNvPicPr>
            <a:picLocks noChangeAspect="1" noChangeArrowheads="1"/>
          </p:cNvPicPr>
          <p:nvPr/>
        </p:nvPicPr>
        <p:blipFill>
          <a:blip r:embed="rId2" cstate="print"/>
          <a:srcRect/>
          <a:stretch>
            <a:fillRect/>
          </a:stretch>
        </p:blipFill>
        <p:spPr bwMode="auto">
          <a:xfrm>
            <a:off x="381000" y="1752600"/>
            <a:ext cx="2286000" cy="3017838"/>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sz="half" idx="1"/>
          </p:nvPr>
        </p:nvSpPr>
        <p:spPr>
          <a:xfrm>
            <a:off x="2895600" y="457200"/>
            <a:ext cx="2895600" cy="381000"/>
          </a:xfrm>
        </p:spPr>
        <p:txBody>
          <a:bodyPr>
            <a:normAutofit fontScale="92500" lnSpcReduction="20000"/>
          </a:bodyPr>
          <a:lstStyle/>
          <a:p>
            <a:pPr>
              <a:lnSpc>
                <a:spcPct val="90000"/>
              </a:lnSpc>
              <a:buFontTx/>
              <a:buNone/>
            </a:pPr>
            <a:r>
              <a:rPr lang="en-US" b="1" dirty="0">
                <a:solidFill>
                  <a:srgbClr val="C00000"/>
                </a:solidFill>
              </a:rPr>
              <a:t>Deng Xiaoping</a:t>
            </a:r>
          </a:p>
        </p:txBody>
      </p:sp>
      <p:sp>
        <p:nvSpPr>
          <p:cNvPr id="62467" name="Rectangle 3"/>
          <p:cNvSpPr>
            <a:spLocks noGrp="1" noChangeArrowheads="1"/>
          </p:cNvSpPr>
          <p:nvPr>
            <p:ph type="body" sz="half" idx="2"/>
          </p:nvPr>
        </p:nvSpPr>
        <p:spPr>
          <a:xfrm>
            <a:off x="533400" y="990600"/>
            <a:ext cx="8610600" cy="1066800"/>
          </a:xfrm>
        </p:spPr>
        <p:txBody>
          <a:bodyPr/>
          <a:lstStyle/>
          <a:p>
            <a:pPr marL="533400" indent="-533400">
              <a:buFontTx/>
              <a:buNone/>
            </a:pPr>
            <a:r>
              <a:rPr lang="en-US" dirty="0">
                <a:solidFill>
                  <a:srgbClr val="C00000"/>
                </a:solidFill>
              </a:rPr>
              <a:t> </a:t>
            </a:r>
            <a:r>
              <a:rPr lang="en-US" b="1" u="sng" dirty="0">
                <a:solidFill>
                  <a:srgbClr val="C00000"/>
                </a:solidFill>
              </a:rPr>
              <a:t>C.  Former president, known for opening China to economic reform</a:t>
            </a:r>
          </a:p>
        </p:txBody>
      </p:sp>
      <p:pic>
        <p:nvPicPr>
          <p:cNvPr id="5" name="Picture 4" descr="deng.jpg"/>
          <p:cNvPicPr>
            <a:picLocks noChangeAspect="1"/>
          </p:cNvPicPr>
          <p:nvPr/>
        </p:nvPicPr>
        <p:blipFill>
          <a:blip r:embed="rId2" cstate="print"/>
          <a:stretch>
            <a:fillRect/>
          </a:stretch>
        </p:blipFill>
        <p:spPr>
          <a:xfrm>
            <a:off x="2743200" y="2362200"/>
            <a:ext cx="3333899" cy="43434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52400"/>
            <a:ext cx="8077200" cy="685800"/>
          </a:xfrm>
        </p:spPr>
        <p:txBody>
          <a:bodyPr>
            <a:normAutofit fontScale="90000"/>
          </a:bodyPr>
          <a:lstStyle/>
          <a:p>
            <a:pPr algn="ctr"/>
            <a:r>
              <a:rPr lang="en-US" dirty="0"/>
              <a:t>Succession &amp; Transition</a:t>
            </a:r>
          </a:p>
        </p:txBody>
      </p:sp>
      <p:sp>
        <p:nvSpPr>
          <p:cNvPr id="19459" name="Rectangle 3"/>
          <p:cNvSpPr>
            <a:spLocks noGrp="1" noChangeArrowheads="1"/>
          </p:cNvSpPr>
          <p:nvPr>
            <p:ph idx="1"/>
          </p:nvPr>
        </p:nvSpPr>
        <p:spPr>
          <a:xfrm>
            <a:off x="2590800" y="685800"/>
            <a:ext cx="4191000" cy="5334000"/>
          </a:xfrm>
        </p:spPr>
        <p:txBody>
          <a:bodyPr>
            <a:normAutofit lnSpcReduction="10000"/>
          </a:bodyPr>
          <a:lstStyle/>
          <a:p>
            <a:pPr>
              <a:buFont typeface="Wingdings" pitchFamily="2" charset="2"/>
              <a:buNone/>
            </a:pPr>
            <a:r>
              <a:rPr lang="en-US" sz="2800" dirty="0"/>
              <a:t>1 = Mao</a:t>
            </a:r>
          </a:p>
          <a:p>
            <a:pPr>
              <a:buFont typeface="Wingdings" pitchFamily="2" charset="2"/>
              <a:buNone/>
            </a:pPr>
            <a:r>
              <a:rPr lang="en-US" sz="2800" dirty="0"/>
              <a:t>2 = Revolutionary/Long March generation</a:t>
            </a:r>
          </a:p>
          <a:p>
            <a:pPr lvl="1"/>
            <a:r>
              <a:rPr lang="en-US" sz="2400" dirty="0"/>
              <a:t>Deng Xiaoping</a:t>
            </a:r>
          </a:p>
          <a:p>
            <a:pPr>
              <a:buFont typeface="Wingdings" pitchFamily="2" charset="2"/>
              <a:buNone/>
            </a:pPr>
            <a:r>
              <a:rPr lang="en-US" sz="2800" dirty="0"/>
              <a:t>3 = Party/</a:t>
            </a:r>
            <a:r>
              <a:rPr lang="en-US" sz="2800" i="1" dirty="0" err="1"/>
              <a:t>Guanxi</a:t>
            </a:r>
            <a:r>
              <a:rPr lang="en-US" sz="2800" dirty="0"/>
              <a:t> risers</a:t>
            </a:r>
          </a:p>
          <a:p>
            <a:pPr lvl="1"/>
            <a:r>
              <a:rPr lang="en-US" sz="2400" dirty="0"/>
              <a:t>Jiang </a:t>
            </a:r>
            <a:r>
              <a:rPr lang="en-US" sz="2400" dirty="0" err="1"/>
              <a:t>Zemin</a:t>
            </a:r>
            <a:endParaRPr lang="en-US" sz="2400" dirty="0"/>
          </a:p>
          <a:p>
            <a:pPr>
              <a:buFont typeface="Wingdings" pitchFamily="2" charset="2"/>
              <a:buNone/>
            </a:pPr>
            <a:r>
              <a:rPr lang="en-US" sz="2800" dirty="0"/>
              <a:t>4 = Technocrats</a:t>
            </a:r>
          </a:p>
          <a:p>
            <a:pPr lvl="1"/>
            <a:r>
              <a:rPr lang="en-US" sz="2400" dirty="0" err="1"/>
              <a:t>Hu</a:t>
            </a:r>
            <a:r>
              <a:rPr lang="en-US" sz="2400" dirty="0"/>
              <a:t> </a:t>
            </a:r>
            <a:r>
              <a:rPr lang="en-US" sz="2400" dirty="0" err="1"/>
              <a:t>Jintao</a:t>
            </a:r>
            <a:endParaRPr lang="en-US" sz="2400" dirty="0"/>
          </a:p>
          <a:p>
            <a:pPr>
              <a:buNone/>
            </a:pPr>
            <a:r>
              <a:rPr lang="en-US" sz="2800" dirty="0" smtClean="0"/>
              <a:t>5 = </a:t>
            </a:r>
            <a:r>
              <a:rPr lang="en-US" sz="2800" dirty="0" err="1" smtClean="0"/>
              <a:t>princelings</a:t>
            </a:r>
            <a:r>
              <a:rPr lang="en-US" sz="2800" dirty="0" smtClean="0"/>
              <a:t>?? (Xi </a:t>
            </a:r>
            <a:r>
              <a:rPr lang="en-US" sz="2800" dirty="0" err="1" smtClean="0"/>
              <a:t>Jinping</a:t>
            </a:r>
            <a:r>
              <a:rPr lang="en-US" sz="2800" dirty="0" smtClean="0"/>
              <a:t>)</a:t>
            </a:r>
          </a:p>
          <a:p>
            <a:r>
              <a:rPr lang="en-US" sz="2800" dirty="0" smtClean="0"/>
              <a:t>Lost </a:t>
            </a:r>
            <a:r>
              <a:rPr lang="en-US" sz="2800" dirty="0"/>
              <a:t>Generation?</a:t>
            </a:r>
          </a:p>
          <a:p>
            <a:r>
              <a:rPr lang="en-US" sz="2800" dirty="0"/>
              <a:t>Capitalist Generation</a:t>
            </a:r>
          </a:p>
        </p:txBody>
      </p:sp>
      <p:pic>
        <p:nvPicPr>
          <p:cNvPr id="19460" name="Picture 4" descr="deng"/>
          <p:cNvPicPr>
            <a:picLocks noChangeAspect="1" noChangeArrowheads="1"/>
          </p:cNvPicPr>
          <p:nvPr/>
        </p:nvPicPr>
        <p:blipFill>
          <a:blip r:embed="rId3" cstate="print"/>
          <a:srcRect/>
          <a:stretch>
            <a:fillRect/>
          </a:stretch>
        </p:blipFill>
        <p:spPr bwMode="auto">
          <a:xfrm>
            <a:off x="6934200" y="1295400"/>
            <a:ext cx="1903413" cy="3505200"/>
          </a:xfrm>
          <a:prstGeom prst="rect">
            <a:avLst/>
          </a:prstGeom>
          <a:noFill/>
        </p:spPr>
      </p:pic>
      <p:pic>
        <p:nvPicPr>
          <p:cNvPr id="19461" name="Picture 5" descr="revgen"/>
          <p:cNvPicPr>
            <a:picLocks noChangeAspect="1" noChangeArrowheads="1"/>
          </p:cNvPicPr>
          <p:nvPr/>
        </p:nvPicPr>
        <p:blipFill>
          <a:blip r:embed="rId4" cstate="print"/>
          <a:srcRect/>
          <a:stretch>
            <a:fillRect/>
          </a:stretch>
        </p:blipFill>
        <p:spPr bwMode="auto">
          <a:xfrm>
            <a:off x="304800" y="4191000"/>
            <a:ext cx="2286000" cy="2514600"/>
          </a:xfrm>
          <a:prstGeom prst="rect">
            <a:avLst/>
          </a:prstGeom>
          <a:noFill/>
        </p:spPr>
      </p:pic>
      <p:pic>
        <p:nvPicPr>
          <p:cNvPr id="19462" name="Picture 6" descr="hujintao"/>
          <p:cNvPicPr>
            <a:picLocks noChangeAspect="1" noChangeArrowheads="1"/>
          </p:cNvPicPr>
          <p:nvPr/>
        </p:nvPicPr>
        <p:blipFill>
          <a:blip r:embed="rId5" cstate="screen"/>
          <a:srcRect/>
          <a:stretch>
            <a:fillRect/>
          </a:stretch>
        </p:blipFill>
        <p:spPr bwMode="auto">
          <a:xfrm>
            <a:off x="384175" y="1295400"/>
            <a:ext cx="1792288" cy="2743200"/>
          </a:xfrm>
          <a:prstGeom prst="rect">
            <a:avLst/>
          </a:prstGeom>
          <a:noFill/>
        </p:spPr>
      </p:pic>
      <p:pic>
        <p:nvPicPr>
          <p:cNvPr id="19464" name="Picture 8" descr="P6171156"/>
          <p:cNvPicPr>
            <a:picLocks noChangeAspect="1" noChangeArrowheads="1"/>
          </p:cNvPicPr>
          <p:nvPr/>
        </p:nvPicPr>
        <p:blipFill>
          <a:blip r:embed="rId6" cstate="screen"/>
          <a:srcRect/>
          <a:stretch>
            <a:fillRect/>
          </a:stretch>
        </p:blipFill>
        <p:spPr bwMode="auto">
          <a:xfrm>
            <a:off x="6553200" y="4919663"/>
            <a:ext cx="2590800" cy="1938337"/>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wipe(left)">
                                      <p:cBhvr>
                                        <p:cTn id="15" dur="500"/>
                                        <p:tgtEl>
                                          <p:spTgt spid="19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wipe(left)">
                                      <p:cBhvr>
                                        <p:cTn id="20" dur="500"/>
                                        <p:tgtEl>
                                          <p:spTgt spid="1945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wipe(left)">
                                      <p:cBhvr>
                                        <p:cTn id="23" dur="500"/>
                                        <p:tgtEl>
                                          <p:spTgt spid="194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459">
                                            <p:txEl>
                                              <p:pRg st="5" end="5"/>
                                            </p:txEl>
                                          </p:spTgt>
                                        </p:tgtEl>
                                        <p:attrNameLst>
                                          <p:attrName>style.visibility</p:attrName>
                                        </p:attrNameLst>
                                      </p:cBhvr>
                                      <p:to>
                                        <p:strVal val="visible"/>
                                      </p:to>
                                    </p:set>
                                    <p:animEffect transition="in" filter="wipe(left)">
                                      <p:cBhvr>
                                        <p:cTn id="28" dur="500"/>
                                        <p:tgtEl>
                                          <p:spTgt spid="19459">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animEffect transition="in" filter="wipe(left)">
                                      <p:cBhvr>
                                        <p:cTn id="31" dur="500"/>
                                        <p:tgtEl>
                                          <p:spTgt spid="1945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459">
                                            <p:txEl>
                                              <p:pRg st="7" end="7"/>
                                            </p:txEl>
                                          </p:spTgt>
                                        </p:tgtEl>
                                        <p:attrNameLst>
                                          <p:attrName>style.visibility</p:attrName>
                                        </p:attrNameLst>
                                      </p:cBhvr>
                                      <p:to>
                                        <p:strVal val="visible"/>
                                      </p:to>
                                    </p:set>
                                    <p:animEffect transition="in" filter="wipe(left)">
                                      <p:cBhvr>
                                        <p:cTn id="36" dur="500"/>
                                        <p:tgtEl>
                                          <p:spTgt spid="1945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459">
                                            <p:txEl>
                                              <p:pRg st="8" end="8"/>
                                            </p:txEl>
                                          </p:spTgt>
                                        </p:tgtEl>
                                        <p:attrNameLst>
                                          <p:attrName>style.visibility</p:attrName>
                                        </p:attrNameLst>
                                      </p:cBhvr>
                                      <p:to>
                                        <p:strVal val="visible"/>
                                      </p:to>
                                    </p:set>
                                    <p:animEffect transition="in" filter="wipe(left)">
                                      <p:cBhvr>
                                        <p:cTn id="41" dur="500"/>
                                        <p:tgtEl>
                                          <p:spTgt spid="1945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459">
                                            <p:txEl>
                                              <p:pRg st="9" end="9"/>
                                            </p:txEl>
                                          </p:spTgt>
                                        </p:tgtEl>
                                        <p:attrNameLst>
                                          <p:attrName>style.visibility</p:attrName>
                                        </p:attrNameLst>
                                      </p:cBhvr>
                                      <p:to>
                                        <p:strVal val="visible"/>
                                      </p:to>
                                    </p:set>
                                    <p:animEffect transition="in" filter="wipe(left)">
                                      <p:cBhvr>
                                        <p:cTn id="46" dur="500"/>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228600"/>
            <a:ext cx="7772400" cy="838200"/>
          </a:xfrm>
        </p:spPr>
        <p:txBody>
          <a:bodyPr/>
          <a:lstStyle/>
          <a:p>
            <a:r>
              <a:rPr lang="en-US"/>
              <a:t>16</a:t>
            </a:r>
            <a:r>
              <a:rPr lang="en-US" baseline="30000"/>
              <a:t>th</a:t>
            </a:r>
            <a:r>
              <a:rPr lang="en-US"/>
              <a:t> PBSC Members</a:t>
            </a:r>
          </a:p>
        </p:txBody>
      </p:sp>
      <p:sp>
        <p:nvSpPr>
          <p:cNvPr id="160771" name="Rectangle 3"/>
          <p:cNvSpPr>
            <a:spLocks noGrp="1" noChangeArrowheads="1"/>
          </p:cNvSpPr>
          <p:nvPr>
            <p:ph sz="half" idx="1"/>
          </p:nvPr>
        </p:nvSpPr>
        <p:spPr>
          <a:xfrm>
            <a:off x="838200" y="1295400"/>
            <a:ext cx="8305800" cy="5334000"/>
          </a:xfrm>
        </p:spPr>
        <p:txBody>
          <a:bodyPr/>
          <a:lstStyle/>
          <a:p>
            <a:pPr marL="533400" indent="-533400">
              <a:buFont typeface="Wingdings" pitchFamily="2" charset="2"/>
              <a:buAutoNum type="arabicPeriod"/>
            </a:pPr>
            <a:r>
              <a:rPr lang="en-US" sz="2400"/>
              <a:t>Hu Jintao </a:t>
            </a:r>
            <a:r>
              <a:rPr lang="en-US" sz="2400">
                <a:sym typeface="Wingdings" pitchFamily="2" charset="2"/>
              </a:rPr>
              <a:t> Pres, MAC, Gen Secretary  Deng</a:t>
            </a:r>
            <a:endParaRPr lang="en-US" sz="2400"/>
          </a:p>
          <a:p>
            <a:pPr marL="533400" indent="-533400">
              <a:buFont typeface="Wingdings" pitchFamily="2" charset="2"/>
              <a:buAutoNum type="arabicPeriod"/>
            </a:pPr>
            <a:r>
              <a:rPr lang="en-US" sz="2400"/>
              <a:t>Wu Bangguo </a:t>
            </a:r>
            <a:r>
              <a:rPr lang="en-US" sz="2400">
                <a:sym typeface="Wingdings" pitchFamily="2" charset="2"/>
              </a:rPr>
              <a:t> NPC Chair  Jiang</a:t>
            </a:r>
            <a:r>
              <a:rPr lang="en-US" sz="2400"/>
              <a:t> </a:t>
            </a:r>
          </a:p>
          <a:p>
            <a:pPr marL="533400" indent="-533400">
              <a:buFont typeface="Wingdings" pitchFamily="2" charset="2"/>
              <a:buAutoNum type="arabicPeriod"/>
            </a:pPr>
            <a:r>
              <a:rPr lang="en-US" sz="2400"/>
              <a:t>Wen Jiabao </a:t>
            </a:r>
            <a:r>
              <a:rPr lang="en-US" sz="2400">
                <a:sym typeface="Wingdings" pitchFamily="2" charset="2"/>
              </a:rPr>
              <a:t> Premier Zhao Ziyang/Zhu Rongji (Deng)</a:t>
            </a:r>
            <a:endParaRPr lang="en-US" sz="2400"/>
          </a:p>
          <a:p>
            <a:pPr marL="533400" indent="-533400">
              <a:buFont typeface="Wingdings" pitchFamily="2" charset="2"/>
              <a:buAutoNum type="arabicPeriod"/>
            </a:pPr>
            <a:r>
              <a:rPr lang="en-US" sz="2400"/>
              <a:t>Jia Qingling </a:t>
            </a:r>
            <a:r>
              <a:rPr lang="en-US" sz="2400">
                <a:sym typeface="Wingdings" pitchFamily="2" charset="2"/>
              </a:rPr>
              <a:t> CPPCC Chair  Jiang</a:t>
            </a:r>
            <a:endParaRPr lang="en-US" sz="2400"/>
          </a:p>
          <a:p>
            <a:pPr marL="533400" indent="-533400">
              <a:buFont typeface="Wingdings" pitchFamily="2" charset="2"/>
              <a:buAutoNum type="arabicPeriod"/>
            </a:pPr>
            <a:r>
              <a:rPr lang="en-US" sz="2400"/>
              <a:t>Zeng Qinghong </a:t>
            </a:r>
            <a:r>
              <a:rPr lang="en-US" sz="2400">
                <a:sym typeface="Wingdings" pitchFamily="2" charset="2"/>
              </a:rPr>
              <a:t> VP of State, Secretariat  Jiang </a:t>
            </a:r>
          </a:p>
          <a:p>
            <a:pPr marL="533400" indent="-533400">
              <a:buFont typeface="Wingdings" pitchFamily="2" charset="2"/>
              <a:buAutoNum type="arabicPeriod"/>
            </a:pPr>
            <a:r>
              <a:rPr lang="en-US" sz="2400"/>
              <a:t>Huang Ju </a:t>
            </a:r>
            <a:r>
              <a:rPr lang="en-US" sz="2400">
                <a:sym typeface="Wingdings" pitchFamily="2" charset="2"/>
              </a:rPr>
              <a:t> Vice Premier  Jiang</a:t>
            </a:r>
            <a:endParaRPr lang="en-US" sz="2400"/>
          </a:p>
          <a:p>
            <a:pPr marL="533400" indent="-533400">
              <a:buFont typeface="Wingdings" pitchFamily="2" charset="2"/>
              <a:buAutoNum type="arabicPeriod"/>
            </a:pPr>
            <a:r>
              <a:rPr lang="en-US" sz="2400"/>
              <a:t>Wu Guangzheng </a:t>
            </a:r>
            <a:r>
              <a:rPr lang="en-US" sz="2400">
                <a:sym typeface="Wingdings" pitchFamily="2" charset="2"/>
              </a:rPr>
              <a:t> Jiang</a:t>
            </a:r>
            <a:endParaRPr lang="en-US" sz="2400"/>
          </a:p>
          <a:p>
            <a:pPr marL="533400" indent="-533400">
              <a:buFont typeface="Wingdings" pitchFamily="2" charset="2"/>
              <a:buAutoNum type="arabicPeriod"/>
            </a:pPr>
            <a:r>
              <a:rPr lang="en-US" sz="2400"/>
              <a:t>Li Changchun </a:t>
            </a:r>
            <a:r>
              <a:rPr lang="en-US" sz="2400">
                <a:sym typeface="Wingdings" pitchFamily="2" charset="2"/>
              </a:rPr>
              <a:t> Jiang</a:t>
            </a:r>
            <a:endParaRPr lang="en-US" sz="2400"/>
          </a:p>
          <a:p>
            <a:pPr marL="533400" indent="-533400">
              <a:buFont typeface="Wingdings" pitchFamily="2" charset="2"/>
              <a:buAutoNum type="arabicPeriod"/>
            </a:pPr>
            <a:r>
              <a:rPr lang="en-US" sz="2400"/>
              <a:t>Luo Gang </a:t>
            </a:r>
            <a:r>
              <a:rPr lang="en-US" sz="2400">
                <a:sym typeface="Wingdings" pitchFamily="2" charset="2"/>
              </a:rPr>
              <a:t> Li Peng (Chen)</a:t>
            </a:r>
          </a:p>
        </p:txBody>
      </p:sp>
      <p:sp>
        <p:nvSpPr>
          <p:cNvPr id="160772" name="Rectangle 4"/>
          <p:cNvSpPr>
            <a:spLocks noChangeArrowheads="1"/>
          </p:cNvSpPr>
          <p:nvPr/>
        </p:nvSpPr>
        <p:spPr bwMode="auto">
          <a:xfrm>
            <a:off x="5867400" y="4495800"/>
            <a:ext cx="3276600" cy="762000"/>
          </a:xfrm>
          <a:prstGeom prst="rect">
            <a:avLst/>
          </a:prstGeom>
          <a:noFill/>
          <a:ln w="9525">
            <a:noFill/>
            <a:miter lim="800000"/>
            <a:headEnd/>
            <a:tailEnd/>
          </a:ln>
          <a:effectLst/>
        </p:spPr>
        <p:txBody>
          <a:bodyPr lIns="92075" tIns="46038" rIns="92075" bIns="46038" anchor="ctr"/>
          <a:lstStyle/>
          <a:p>
            <a:r>
              <a:rPr lang="en-US" sz="4000" dirty="0" smtClean="0">
                <a:solidFill>
                  <a:schemeClr val="tx2"/>
                </a:solidFill>
                <a:latin typeface="Arial" charset="0"/>
              </a:rPr>
              <a:t>Who’s </a:t>
            </a:r>
            <a:r>
              <a:rPr lang="en-US" sz="4000" dirty="0">
                <a:solidFill>
                  <a:schemeClr val="tx2"/>
                </a:solidFill>
                <a:latin typeface="Arial" charset="0"/>
              </a:rPr>
              <a:t>out?</a:t>
            </a:r>
          </a:p>
        </p:txBody>
      </p:sp>
      <p:pic>
        <p:nvPicPr>
          <p:cNvPr id="5" name="Picture 4" descr="chinashakeup.bmp"/>
          <p:cNvPicPr>
            <a:picLocks noChangeAspect="1"/>
          </p:cNvPicPr>
          <p:nvPr/>
        </p:nvPicPr>
        <p:blipFill>
          <a:blip r:embed="rId3" cstate="screen"/>
          <a:stretch>
            <a:fillRect/>
          </a:stretch>
        </p:blipFill>
        <p:spPr>
          <a:xfrm>
            <a:off x="5715000" y="5189220"/>
            <a:ext cx="3429000" cy="166878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4724400"/>
            <a:ext cx="9144000" cy="2133600"/>
          </a:xfrm>
        </p:spPr>
        <p:txBody>
          <a:bodyPr/>
          <a:lstStyle/>
          <a:p>
            <a:pPr>
              <a:lnSpc>
                <a:spcPct val="80000"/>
              </a:lnSpc>
              <a:buFontTx/>
              <a:buNone/>
            </a:pPr>
            <a:r>
              <a:rPr lang="en-US" sz="2600" b="1" dirty="0">
                <a:solidFill>
                  <a:srgbClr val="FFFF00"/>
                </a:solidFill>
                <a:effectLst>
                  <a:outerShdw blurRad="38100" dist="38100" dir="2700000" algn="tl">
                    <a:srgbClr val="C0C0C0"/>
                  </a:outerShdw>
                </a:effectLst>
              </a:rPr>
              <a:t>1.3 billion compared to </a:t>
            </a:r>
            <a:r>
              <a:rPr lang="en-US" sz="2600" b="1" dirty="0" smtClean="0">
                <a:solidFill>
                  <a:srgbClr val="FFFF00"/>
                </a:solidFill>
                <a:effectLst>
                  <a:outerShdw blurRad="38100" dist="38100" dir="2700000" algn="tl">
                    <a:srgbClr val="C0C0C0"/>
                  </a:outerShdw>
                </a:effectLst>
              </a:rPr>
              <a:t>307 million </a:t>
            </a:r>
            <a:r>
              <a:rPr lang="en-US" sz="2600" b="1" dirty="0">
                <a:solidFill>
                  <a:srgbClr val="FFFF00"/>
                </a:solidFill>
                <a:effectLst>
                  <a:outerShdw blurRad="38100" dist="38100" dir="2700000" algn="tl">
                    <a:srgbClr val="C0C0C0"/>
                  </a:outerShdw>
                </a:effectLst>
              </a:rPr>
              <a:t>– or 4x the size!</a:t>
            </a:r>
          </a:p>
          <a:p>
            <a:pPr>
              <a:lnSpc>
                <a:spcPct val="80000"/>
              </a:lnSpc>
              <a:buFontTx/>
              <a:buNone/>
            </a:pPr>
            <a:r>
              <a:rPr lang="en-US" sz="2600" b="1" dirty="0">
                <a:solidFill>
                  <a:srgbClr val="FFFF00"/>
                </a:solidFill>
                <a:effectLst>
                  <a:outerShdw blurRad="38100" dist="38100" dir="2700000" algn="tl">
                    <a:srgbClr val="C0C0C0"/>
                  </a:outerShdw>
                </a:effectLst>
              </a:rPr>
              <a:t>Rural populations:  China </a:t>
            </a:r>
            <a:r>
              <a:rPr lang="en-US" sz="2600" b="1" dirty="0" smtClean="0">
                <a:solidFill>
                  <a:srgbClr val="FFFF00"/>
                </a:solidFill>
                <a:effectLst>
                  <a:outerShdw blurRad="38100" dist="38100" dir="2700000" algn="tl">
                    <a:srgbClr val="C0C0C0"/>
                  </a:outerShdw>
                </a:effectLst>
              </a:rPr>
              <a:t>45</a:t>
            </a:r>
            <a:r>
              <a:rPr lang="en-US" sz="2600" b="1" dirty="0">
                <a:solidFill>
                  <a:srgbClr val="FFFF00"/>
                </a:solidFill>
                <a:effectLst>
                  <a:outerShdw blurRad="38100" dist="38100" dir="2700000" algn="tl">
                    <a:srgbClr val="C0C0C0"/>
                  </a:outerShdw>
                </a:effectLst>
              </a:rPr>
              <a:t>%, US 2%</a:t>
            </a:r>
          </a:p>
          <a:p>
            <a:pPr>
              <a:lnSpc>
                <a:spcPct val="80000"/>
              </a:lnSpc>
              <a:buFontTx/>
              <a:buNone/>
            </a:pPr>
            <a:r>
              <a:rPr lang="en-US" sz="2800" b="1" dirty="0">
                <a:solidFill>
                  <a:srgbClr val="FFFF00"/>
                </a:solidFill>
                <a:effectLst>
                  <a:outerShdw blurRad="38100" dist="38100" dir="2700000" algn="tl">
                    <a:srgbClr val="C0C0C0"/>
                  </a:outerShdw>
                </a:effectLst>
              </a:rPr>
              <a:t>In China:  16 births/minute       In US:  8.5/min</a:t>
            </a:r>
          </a:p>
          <a:p>
            <a:pPr>
              <a:lnSpc>
                <a:spcPct val="80000"/>
              </a:lnSpc>
              <a:buFontTx/>
              <a:buNone/>
            </a:pPr>
            <a:r>
              <a:rPr lang="en-US" sz="2800" b="1" dirty="0">
                <a:solidFill>
                  <a:srgbClr val="FFFF00"/>
                </a:solidFill>
                <a:effectLst>
                  <a:outerShdw blurRad="38100" dist="38100" dir="2700000" algn="tl">
                    <a:srgbClr val="C0C0C0"/>
                  </a:outerShdw>
                </a:effectLst>
              </a:rPr>
              <a:t>			946/hr</a:t>
            </a:r>
          </a:p>
          <a:p>
            <a:pPr>
              <a:lnSpc>
                <a:spcPct val="80000"/>
              </a:lnSpc>
              <a:buFontTx/>
              <a:buNone/>
            </a:pPr>
            <a:r>
              <a:rPr lang="en-US" sz="2800" b="1" dirty="0">
                <a:solidFill>
                  <a:srgbClr val="FFFF00"/>
                </a:solidFill>
                <a:effectLst>
                  <a:outerShdw blurRad="38100" dist="38100" dir="2700000" algn="tl">
                    <a:srgbClr val="C0C0C0"/>
                  </a:outerShdw>
                </a:effectLst>
              </a:rPr>
              <a:t>			690,416/month</a:t>
            </a:r>
          </a:p>
        </p:txBody>
      </p:sp>
      <p:sp>
        <p:nvSpPr>
          <p:cNvPr id="7172" name="AutoShape 4"/>
          <p:cNvSpPr>
            <a:spLocks noChangeArrowheads="1"/>
          </p:cNvSpPr>
          <p:nvPr/>
        </p:nvSpPr>
        <p:spPr bwMode="auto">
          <a:xfrm>
            <a:off x="304800" y="-228600"/>
            <a:ext cx="7239000" cy="1676400"/>
          </a:xfrm>
          <a:prstGeom prst="cloudCallout">
            <a:avLst>
              <a:gd name="adj1" fmla="val -35199"/>
              <a:gd name="adj2" fmla="val 119130"/>
            </a:avLst>
          </a:prstGeom>
          <a:solidFill>
            <a:srgbClr val="FF3300"/>
          </a:solidFill>
          <a:ln w="9525">
            <a:solidFill>
              <a:schemeClr val="tx1"/>
            </a:solidFill>
            <a:round/>
            <a:headEnd/>
            <a:tailEnd/>
          </a:ln>
          <a:effectLst/>
        </p:spPr>
        <p:txBody>
          <a:bodyPr/>
          <a:lstStyle/>
          <a:p>
            <a:pPr algn="ctr"/>
            <a:endParaRPr lang="en-US"/>
          </a:p>
        </p:txBody>
      </p:sp>
      <p:sp>
        <p:nvSpPr>
          <p:cNvPr id="7174" name="Text Box 6"/>
          <p:cNvSpPr txBox="1">
            <a:spLocks noChangeArrowheads="1"/>
          </p:cNvSpPr>
          <p:nvPr/>
        </p:nvSpPr>
        <p:spPr bwMode="auto">
          <a:xfrm>
            <a:off x="1355725" y="193675"/>
            <a:ext cx="5692775" cy="822325"/>
          </a:xfrm>
          <a:prstGeom prst="rect">
            <a:avLst/>
          </a:prstGeom>
          <a:noFill/>
          <a:ln w="9525">
            <a:noFill/>
            <a:miter lim="800000"/>
            <a:headEnd/>
            <a:tailEnd/>
          </a:ln>
          <a:effectLst/>
        </p:spPr>
        <p:txBody>
          <a:bodyPr wrap="none">
            <a:spAutoFit/>
          </a:bodyPr>
          <a:lstStyle/>
          <a:p>
            <a:r>
              <a:rPr lang="en-US"/>
              <a:t>I wonder if it is more crowded in New York?</a:t>
            </a:r>
          </a:p>
          <a:p>
            <a:r>
              <a:rPr lang="en-US"/>
              <a:t>Population size: US vs. China…</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85800" y="304800"/>
            <a:ext cx="7772400" cy="838200"/>
          </a:xfrm>
        </p:spPr>
        <p:txBody>
          <a:bodyPr/>
          <a:lstStyle/>
          <a:p>
            <a:r>
              <a:rPr lang="en-US"/>
              <a:t>17</a:t>
            </a:r>
            <a:r>
              <a:rPr lang="en-US" baseline="30000"/>
              <a:t>th</a:t>
            </a:r>
            <a:r>
              <a:rPr lang="en-US"/>
              <a:t> PBSC</a:t>
            </a:r>
          </a:p>
        </p:txBody>
      </p:sp>
      <p:sp>
        <p:nvSpPr>
          <p:cNvPr id="162819" name="Rectangle 3"/>
          <p:cNvSpPr>
            <a:spLocks noGrp="1" noChangeArrowheads="1"/>
          </p:cNvSpPr>
          <p:nvPr>
            <p:ph idx="1"/>
          </p:nvPr>
        </p:nvSpPr>
        <p:spPr>
          <a:xfrm>
            <a:off x="1066800" y="1524000"/>
            <a:ext cx="7391400" cy="4572000"/>
          </a:xfrm>
        </p:spPr>
        <p:txBody>
          <a:bodyPr/>
          <a:lstStyle/>
          <a:p>
            <a:pPr marL="609600" indent="-609600">
              <a:lnSpc>
                <a:spcPct val="90000"/>
              </a:lnSpc>
              <a:buFont typeface="Wingdings" pitchFamily="2" charset="2"/>
              <a:buAutoNum type="arabicPeriod"/>
            </a:pPr>
            <a:r>
              <a:rPr lang="en-US" sz="2800" dirty="0" err="1"/>
              <a:t>Hu</a:t>
            </a:r>
            <a:r>
              <a:rPr lang="en-US" sz="2800" dirty="0"/>
              <a:t> </a:t>
            </a:r>
            <a:r>
              <a:rPr lang="en-US" sz="2800" dirty="0" err="1"/>
              <a:t>Jintao</a:t>
            </a:r>
            <a:endParaRPr lang="en-US" sz="2800" dirty="0"/>
          </a:p>
          <a:p>
            <a:pPr marL="609600" indent="-609600">
              <a:lnSpc>
                <a:spcPct val="90000"/>
              </a:lnSpc>
              <a:buFont typeface="Wingdings" pitchFamily="2" charset="2"/>
              <a:buAutoNum type="arabicPeriod"/>
            </a:pPr>
            <a:r>
              <a:rPr lang="en-US" sz="2800" dirty="0">
                <a:solidFill>
                  <a:srgbClr val="C00000"/>
                </a:solidFill>
              </a:rPr>
              <a:t>Wu </a:t>
            </a:r>
            <a:r>
              <a:rPr lang="en-US" sz="2800" dirty="0" err="1">
                <a:solidFill>
                  <a:srgbClr val="C00000"/>
                </a:solidFill>
              </a:rPr>
              <a:t>Bangguo</a:t>
            </a:r>
            <a:r>
              <a:rPr lang="en-US" sz="2800" dirty="0">
                <a:solidFill>
                  <a:srgbClr val="C00000"/>
                </a:solidFill>
              </a:rPr>
              <a:t> </a:t>
            </a:r>
          </a:p>
          <a:p>
            <a:pPr marL="609600" indent="-609600">
              <a:lnSpc>
                <a:spcPct val="90000"/>
              </a:lnSpc>
              <a:buFont typeface="Wingdings" pitchFamily="2" charset="2"/>
              <a:buAutoNum type="arabicPeriod"/>
            </a:pPr>
            <a:r>
              <a:rPr lang="en-US" sz="2800" dirty="0" err="1"/>
              <a:t>Wen</a:t>
            </a:r>
            <a:r>
              <a:rPr lang="en-US" sz="2800" dirty="0"/>
              <a:t> </a:t>
            </a:r>
            <a:r>
              <a:rPr lang="en-US" sz="2800" dirty="0" err="1"/>
              <a:t>Jiabao</a:t>
            </a:r>
            <a:endParaRPr lang="en-US" sz="2800" dirty="0"/>
          </a:p>
          <a:p>
            <a:pPr marL="609600" indent="-609600">
              <a:lnSpc>
                <a:spcPct val="90000"/>
              </a:lnSpc>
              <a:buFont typeface="Wingdings" pitchFamily="2" charset="2"/>
              <a:buAutoNum type="arabicPeriod"/>
            </a:pPr>
            <a:r>
              <a:rPr lang="en-US" sz="2800" dirty="0" err="1">
                <a:solidFill>
                  <a:schemeClr val="tx2"/>
                </a:solidFill>
              </a:rPr>
              <a:t>Jia</a:t>
            </a:r>
            <a:r>
              <a:rPr lang="en-US" sz="2800" dirty="0">
                <a:solidFill>
                  <a:schemeClr val="tx2"/>
                </a:solidFill>
              </a:rPr>
              <a:t> </a:t>
            </a:r>
            <a:r>
              <a:rPr lang="en-US" sz="2800" dirty="0" err="1">
                <a:solidFill>
                  <a:schemeClr val="tx2"/>
                </a:solidFill>
              </a:rPr>
              <a:t>Qinglin</a:t>
            </a:r>
            <a:endParaRPr lang="en-US" sz="2800" dirty="0">
              <a:solidFill>
                <a:schemeClr val="tx2"/>
              </a:solidFill>
            </a:endParaRPr>
          </a:p>
          <a:p>
            <a:pPr marL="609600" indent="-609600">
              <a:lnSpc>
                <a:spcPct val="90000"/>
              </a:lnSpc>
              <a:buFont typeface="Wingdings" pitchFamily="2" charset="2"/>
              <a:buAutoNum type="arabicPeriod"/>
            </a:pPr>
            <a:r>
              <a:rPr lang="en-US" sz="2800" dirty="0">
                <a:solidFill>
                  <a:schemeClr val="tx2"/>
                </a:solidFill>
              </a:rPr>
              <a:t>Li Changchun</a:t>
            </a:r>
          </a:p>
          <a:p>
            <a:pPr marL="609600" indent="-609600">
              <a:lnSpc>
                <a:spcPct val="90000"/>
              </a:lnSpc>
              <a:buFont typeface="Wingdings" pitchFamily="2" charset="2"/>
              <a:buAutoNum type="arabicPeriod"/>
            </a:pPr>
            <a:r>
              <a:rPr lang="en-US" sz="2800" dirty="0">
                <a:solidFill>
                  <a:srgbClr val="3C7441"/>
                </a:solidFill>
              </a:rPr>
              <a:t>Xi </a:t>
            </a:r>
            <a:r>
              <a:rPr lang="en-US" sz="2800" dirty="0" err="1">
                <a:solidFill>
                  <a:srgbClr val="3C7441"/>
                </a:solidFill>
              </a:rPr>
              <a:t>Jinping</a:t>
            </a:r>
            <a:endParaRPr lang="en-US" sz="2800" dirty="0">
              <a:solidFill>
                <a:srgbClr val="3C7441"/>
              </a:solidFill>
            </a:endParaRPr>
          </a:p>
          <a:p>
            <a:pPr marL="609600" indent="-609600">
              <a:lnSpc>
                <a:spcPct val="90000"/>
              </a:lnSpc>
              <a:buFont typeface="Wingdings" pitchFamily="2" charset="2"/>
              <a:buAutoNum type="arabicPeriod"/>
            </a:pPr>
            <a:r>
              <a:rPr lang="en-US" sz="2800" dirty="0"/>
              <a:t>Li </a:t>
            </a:r>
            <a:r>
              <a:rPr lang="en-US" sz="2800" dirty="0" err="1"/>
              <a:t>Keqiang</a:t>
            </a:r>
            <a:endParaRPr lang="en-US" sz="2800" dirty="0"/>
          </a:p>
          <a:p>
            <a:pPr marL="609600" indent="-609600">
              <a:lnSpc>
                <a:spcPct val="90000"/>
              </a:lnSpc>
              <a:buFont typeface="Wingdings" pitchFamily="2" charset="2"/>
              <a:buAutoNum type="arabicPeriod"/>
            </a:pPr>
            <a:r>
              <a:rPr lang="en-US" sz="2800" dirty="0"/>
              <a:t>He </a:t>
            </a:r>
            <a:r>
              <a:rPr lang="en-US" sz="2800" dirty="0" err="1"/>
              <a:t>Guoqiang</a:t>
            </a:r>
            <a:endParaRPr lang="en-US" sz="2800" dirty="0"/>
          </a:p>
          <a:p>
            <a:pPr marL="609600" indent="-609600">
              <a:lnSpc>
                <a:spcPct val="90000"/>
              </a:lnSpc>
              <a:buFont typeface="Wingdings" pitchFamily="2" charset="2"/>
              <a:buAutoNum type="arabicPeriod"/>
            </a:pPr>
            <a:r>
              <a:rPr lang="en-US" sz="2800" dirty="0"/>
              <a:t>Zhou </a:t>
            </a:r>
            <a:r>
              <a:rPr lang="en-US" sz="2800" dirty="0" err="1"/>
              <a:t>Yongkang</a:t>
            </a:r>
            <a:endParaRPr lang="en-US" sz="2800" dirty="0"/>
          </a:p>
        </p:txBody>
      </p:sp>
      <p:pic>
        <p:nvPicPr>
          <p:cNvPr id="162820" name="Picture 4" descr="pbsc"/>
          <p:cNvPicPr>
            <a:picLocks noChangeAspect="1" noChangeArrowheads="1"/>
          </p:cNvPicPr>
          <p:nvPr/>
        </p:nvPicPr>
        <p:blipFill>
          <a:blip r:embed="rId3" cstate="print"/>
          <a:srcRect/>
          <a:stretch>
            <a:fillRect/>
          </a:stretch>
        </p:blipFill>
        <p:spPr bwMode="auto">
          <a:xfrm>
            <a:off x="4419600" y="1419225"/>
            <a:ext cx="4343400" cy="4343400"/>
          </a:xfrm>
          <a:prstGeom prst="rect">
            <a:avLst/>
          </a:prstGeom>
          <a:noFill/>
        </p:spPr>
      </p:pic>
      <p:sp>
        <p:nvSpPr>
          <p:cNvPr id="5" name="TextBox 4"/>
          <p:cNvSpPr txBox="1"/>
          <p:nvPr/>
        </p:nvSpPr>
        <p:spPr>
          <a:xfrm>
            <a:off x="3200400" y="6019800"/>
            <a:ext cx="1996509" cy="461665"/>
          </a:xfrm>
          <a:prstGeom prst="rect">
            <a:avLst/>
          </a:prstGeom>
          <a:noFill/>
        </p:spPr>
        <p:txBody>
          <a:bodyPr wrap="none" rtlCol="0">
            <a:spAutoFit/>
          </a:bodyPr>
          <a:lstStyle/>
          <a:p>
            <a:r>
              <a:rPr lang="en-US" dirty="0" smtClean="0"/>
              <a:t>Who’s after </a:t>
            </a:r>
            <a:r>
              <a:rPr lang="en-US" dirty="0" err="1" smtClean="0"/>
              <a:t>Hu</a:t>
            </a:r>
            <a:r>
              <a:rPr lang="en-US" dirty="0" smtClean="0"/>
              <a:t>?</a:t>
            </a:r>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“institutions”?</a:t>
            </a:r>
            <a:endParaRPr lang="en-US" dirty="0"/>
          </a:p>
        </p:txBody>
      </p:sp>
      <p:sp>
        <p:nvSpPr>
          <p:cNvPr id="3" name="Content Placeholder 2"/>
          <p:cNvSpPr>
            <a:spLocks noGrp="1"/>
          </p:cNvSpPr>
          <p:nvPr>
            <p:ph idx="1"/>
          </p:nvPr>
        </p:nvSpPr>
        <p:spPr>
          <a:xfrm>
            <a:off x="457200" y="1371601"/>
            <a:ext cx="8229600" cy="3276600"/>
          </a:xfrm>
        </p:spPr>
        <p:txBody>
          <a:bodyPr/>
          <a:lstStyle/>
          <a:p>
            <a:r>
              <a:rPr lang="en-US" dirty="0" smtClean="0"/>
              <a:t>Fragmented authoritarianism</a:t>
            </a:r>
          </a:p>
          <a:p>
            <a:r>
              <a:rPr lang="en-US" dirty="0" smtClean="0"/>
              <a:t>State control over organizations/unions (no civil society)</a:t>
            </a:r>
          </a:p>
          <a:p>
            <a:r>
              <a:rPr lang="en-US" dirty="0" err="1" smtClean="0"/>
              <a:t>Guanxi</a:t>
            </a:r>
            <a:r>
              <a:rPr lang="en-US" dirty="0" smtClean="0"/>
              <a:t> (relationships)</a:t>
            </a:r>
          </a:p>
          <a:p>
            <a:r>
              <a:rPr lang="en-US" dirty="0" smtClean="0"/>
              <a:t>Patron/client ties</a:t>
            </a:r>
            <a:endParaRPr lang="en-US" dirty="0"/>
          </a:p>
        </p:txBody>
      </p:sp>
      <p:pic>
        <p:nvPicPr>
          <p:cNvPr id="4" name="Picture 3" descr="chinasoldiers.jpg"/>
          <p:cNvPicPr>
            <a:picLocks noChangeAspect="1"/>
          </p:cNvPicPr>
          <p:nvPr/>
        </p:nvPicPr>
        <p:blipFill>
          <a:blip r:embed="rId2" cstate="print"/>
          <a:stretch>
            <a:fillRect/>
          </a:stretch>
        </p:blipFill>
        <p:spPr>
          <a:xfrm>
            <a:off x="2286000" y="4648200"/>
            <a:ext cx="4812665" cy="1981200"/>
          </a:xfrm>
          <a:prstGeom prst="rect">
            <a:avLst/>
          </a:prstGeom>
        </p:spPr>
      </p:pic>
    </p:spTree>
  </p:cSld>
  <p:clrMapOvr>
    <a:masterClrMapping/>
  </p:clrMapOvr>
  <p:transition xmlns:p14="http://schemas.microsoft.com/office/powerpoint/2010/mai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066800" y="228600"/>
            <a:ext cx="7772400" cy="1143000"/>
          </a:xfrm>
        </p:spPr>
        <p:txBody>
          <a:bodyPr>
            <a:normAutofit fontScale="90000"/>
          </a:bodyPr>
          <a:lstStyle/>
          <a:p>
            <a:r>
              <a:rPr lang="en-US" dirty="0"/>
              <a:t>Economic Legacy of the Mao system</a:t>
            </a:r>
          </a:p>
        </p:txBody>
      </p:sp>
      <p:sp>
        <p:nvSpPr>
          <p:cNvPr id="165891" name="Rectangle 3"/>
          <p:cNvSpPr>
            <a:spLocks noGrp="1" noChangeArrowheads="1"/>
          </p:cNvSpPr>
          <p:nvPr>
            <p:ph idx="1"/>
          </p:nvPr>
        </p:nvSpPr>
        <p:spPr>
          <a:xfrm>
            <a:off x="457200" y="1447800"/>
            <a:ext cx="8382000" cy="4267200"/>
          </a:xfrm>
        </p:spPr>
        <p:txBody>
          <a:bodyPr/>
          <a:lstStyle/>
          <a:p>
            <a:r>
              <a:rPr lang="en-US" dirty="0" err="1"/>
              <a:t>Hukou</a:t>
            </a:r>
            <a:r>
              <a:rPr lang="en-US" dirty="0"/>
              <a:t> (registration) restrictions</a:t>
            </a:r>
          </a:p>
          <a:p>
            <a:r>
              <a:rPr lang="en-US" dirty="0"/>
              <a:t>State Owned Enterprises (SOEs) &amp; the iron rice bowl</a:t>
            </a:r>
          </a:p>
          <a:p>
            <a:r>
              <a:rPr lang="en-US" dirty="0" err="1"/>
              <a:t>Danwei</a:t>
            </a:r>
            <a:r>
              <a:rPr lang="en-US" dirty="0"/>
              <a:t> (work unit)</a:t>
            </a:r>
          </a:p>
          <a:p>
            <a:r>
              <a:rPr lang="en-US" dirty="0"/>
              <a:t>Regional economies</a:t>
            </a:r>
          </a:p>
        </p:txBody>
      </p:sp>
      <p:pic>
        <p:nvPicPr>
          <p:cNvPr id="165892" name="Picture 4" descr="China_id"/>
          <p:cNvPicPr>
            <a:picLocks noChangeAspect="1" noChangeArrowheads="1"/>
          </p:cNvPicPr>
          <p:nvPr/>
        </p:nvPicPr>
        <p:blipFill>
          <a:blip r:embed="rId2" cstate="print"/>
          <a:srcRect/>
          <a:stretch>
            <a:fillRect/>
          </a:stretch>
        </p:blipFill>
        <p:spPr bwMode="auto">
          <a:xfrm>
            <a:off x="6248400" y="3505200"/>
            <a:ext cx="2481263" cy="3048000"/>
          </a:xfrm>
          <a:prstGeom prst="rect">
            <a:avLst/>
          </a:prstGeom>
          <a:noFill/>
        </p:spPr>
      </p:pic>
      <p:pic>
        <p:nvPicPr>
          <p:cNvPr id="6" name="Picture 5" descr="dashanzi_art.JPG"/>
          <p:cNvPicPr>
            <a:picLocks noChangeAspect="1"/>
          </p:cNvPicPr>
          <p:nvPr/>
        </p:nvPicPr>
        <p:blipFill>
          <a:blip r:embed="rId3" cstate="screen"/>
          <a:stretch>
            <a:fillRect/>
          </a:stretch>
        </p:blipFill>
        <p:spPr>
          <a:xfrm>
            <a:off x="1524000" y="4732393"/>
            <a:ext cx="2840764" cy="2125607"/>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Chinese Economy…</a:t>
            </a:r>
            <a:endParaRPr lang="en-US" dirty="0"/>
          </a:p>
        </p:txBody>
      </p:sp>
      <p:sp>
        <p:nvSpPr>
          <p:cNvPr id="3" name="Content Placeholder 2"/>
          <p:cNvSpPr>
            <a:spLocks noGrp="1"/>
          </p:cNvSpPr>
          <p:nvPr>
            <p:ph idx="1"/>
          </p:nvPr>
        </p:nvSpPr>
        <p:spPr>
          <a:xfrm>
            <a:off x="457200" y="1600201"/>
            <a:ext cx="8229600" cy="1447800"/>
          </a:xfrm>
        </p:spPr>
        <p:txBody>
          <a:bodyPr/>
          <a:lstStyle/>
          <a:p>
            <a:r>
              <a:rPr lang="en-US" dirty="0" smtClean="0">
                <a:hlinkClick r:id="rId2"/>
              </a:rPr>
              <a:t>http://www.youtube.com/watch?v=OTSQozWP-rM</a:t>
            </a:r>
            <a:r>
              <a:rPr lang="en-US" dirty="0" smtClean="0"/>
              <a:t> </a:t>
            </a:r>
          </a:p>
          <a:p>
            <a:pPr>
              <a:buNone/>
            </a:pPr>
            <a:endParaRPr lang="en-US" dirty="0"/>
          </a:p>
        </p:txBody>
      </p:sp>
    </p:spTree>
  </p:cSld>
  <p:clrMapOvr>
    <a:masterClrMapping/>
  </p:clrMapOvr>
  <p:transition xmlns:p14="http://schemas.microsoft.com/office/powerpoint/2010/mai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685800"/>
          </a:xfrm>
        </p:spPr>
        <p:txBody>
          <a:bodyPr/>
          <a:lstStyle/>
          <a:p>
            <a:r>
              <a:rPr lang="en-US" sz="3600" dirty="0"/>
              <a:t>Socialism w/Chinese characteristics?</a:t>
            </a:r>
          </a:p>
        </p:txBody>
      </p:sp>
      <p:sp>
        <p:nvSpPr>
          <p:cNvPr id="60419" name="Rectangle 3"/>
          <p:cNvSpPr>
            <a:spLocks noGrp="1" noChangeArrowheads="1"/>
          </p:cNvSpPr>
          <p:nvPr>
            <p:ph idx="1"/>
          </p:nvPr>
        </p:nvSpPr>
        <p:spPr>
          <a:xfrm>
            <a:off x="533400" y="685800"/>
            <a:ext cx="8305800" cy="4724400"/>
          </a:xfrm>
        </p:spPr>
        <p:txBody>
          <a:bodyPr/>
          <a:lstStyle/>
          <a:p>
            <a:r>
              <a:rPr lang="en-US" sz="3600" dirty="0"/>
              <a:t>Gradualist approach </a:t>
            </a:r>
          </a:p>
          <a:p>
            <a:r>
              <a:rPr lang="en-US" sz="3600" dirty="0"/>
              <a:t>Deng’s “reform &amp; opening” (1978+)</a:t>
            </a:r>
          </a:p>
          <a:p>
            <a:r>
              <a:rPr lang="en-US" sz="3400" dirty="0"/>
              <a:t>Agricultural reform </a:t>
            </a:r>
          </a:p>
          <a:p>
            <a:r>
              <a:rPr lang="en-US" sz="3400" dirty="0"/>
              <a:t>1980 SEZs ~ </a:t>
            </a:r>
            <a:r>
              <a:rPr lang="en-US" sz="3400" dirty="0">
                <a:hlinkClick r:id="" action="ppaction://hlinkshowjump?jump=nextslide"/>
              </a:rPr>
              <a:t>Pearl River Delta (PRD)</a:t>
            </a:r>
            <a:endParaRPr lang="en-US" sz="3400" dirty="0"/>
          </a:p>
          <a:p>
            <a:r>
              <a:rPr lang="en-US" sz="3400" dirty="0"/>
              <a:t>Late 1980s ~ iron rice bowl cracks, SOE restructuring</a:t>
            </a:r>
          </a:p>
          <a:p>
            <a:r>
              <a:rPr lang="en-US" sz="3400" dirty="0"/>
              <a:t>Early 1990s ~ privatization &amp; IOEs</a:t>
            </a:r>
          </a:p>
        </p:txBody>
      </p:sp>
      <p:pic>
        <p:nvPicPr>
          <p:cNvPr id="4" name="Picture 3" descr="reforms_30yr.JPG"/>
          <p:cNvPicPr>
            <a:picLocks noChangeAspect="1"/>
          </p:cNvPicPr>
          <p:nvPr/>
        </p:nvPicPr>
        <p:blipFill>
          <a:blip r:embed="rId3" cstate="screen"/>
          <a:stretch>
            <a:fillRect/>
          </a:stretch>
        </p:blipFill>
        <p:spPr>
          <a:xfrm>
            <a:off x="3505200" y="5029200"/>
            <a:ext cx="2444097" cy="18288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0"/>
            <a:ext cx="9144000" cy="685800"/>
          </a:xfrm>
        </p:spPr>
        <p:txBody>
          <a:bodyPr/>
          <a:lstStyle/>
          <a:p>
            <a:pPr algn="ctr"/>
            <a:r>
              <a:rPr lang="en-US" sz="3600"/>
              <a:t>SEZs – Reform &amp; Opening</a:t>
            </a:r>
          </a:p>
        </p:txBody>
      </p:sp>
      <p:pic>
        <p:nvPicPr>
          <p:cNvPr id="168963" name="Picture 3" descr="map_SEZs">
            <a:hlinkClick r:id="" action="ppaction://hlinkshowjump?jump=previousslide"/>
          </p:cNvPr>
          <p:cNvPicPr>
            <a:picLocks noChangeAspect="1" noChangeArrowheads="1"/>
          </p:cNvPicPr>
          <p:nvPr/>
        </p:nvPicPr>
        <p:blipFill>
          <a:blip r:embed="rId3" cstate="print"/>
          <a:srcRect/>
          <a:stretch>
            <a:fillRect/>
          </a:stretch>
        </p:blipFill>
        <p:spPr bwMode="auto">
          <a:xfrm>
            <a:off x="533400" y="722313"/>
            <a:ext cx="8153400" cy="6135687"/>
          </a:xfrm>
          <a:prstGeom prst="rect">
            <a:avLst/>
          </a:prstGeom>
          <a:noFill/>
        </p:spPr>
      </p:pic>
      <p:sp>
        <p:nvSpPr>
          <p:cNvPr id="168964" name="Text Box 4"/>
          <p:cNvSpPr txBox="1">
            <a:spLocks noChangeArrowheads="1"/>
          </p:cNvSpPr>
          <p:nvPr/>
        </p:nvSpPr>
        <p:spPr bwMode="auto">
          <a:xfrm>
            <a:off x="3352800" y="2819400"/>
            <a:ext cx="2613025" cy="1187450"/>
          </a:xfrm>
          <a:prstGeom prst="rect">
            <a:avLst/>
          </a:prstGeom>
          <a:noFill/>
          <a:ln w="9525">
            <a:noFill/>
            <a:miter lim="800000"/>
            <a:headEnd/>
            <a:tailEnd/>
          </a:ln>
          <a:effectLst/>
        </p:spPr>
        <p:txBody>
          <a:bodyPr wrap="none">
            <a:spAutoFit/>
          </a:bodyPr>
          <a:lstStyle/>
          <a:p>
            <a:r>
              <a:rPr lang="en-US">
                <a:solidFill>
                  <a:srgbClr val="FF0000"/>
                </a:solidFill>
              </a:rPr>
              <a:t>1980 = 4 SEZs (PRD)</a:t>
            </a:r>
          </a:p>
          <a:p>
            <a:r>
              <a:rPr lang="en-US">
                <a:solidFill>
                  <a:srgbClr val="009900"/>
                </a:solidFill>
              </a:rPr>
              <a:t>1984 = 14 more cities</a:t>
            </a:r>
          </a:p>
          <a:p>
            <a:r>
              <a:rPr lang="en-US">
                <a:solidFill>
                  <a:srgbClr val="009900"/>
                </a:solidFill>
              </a:rPr>
              <a:t>(YRD &amp; NE) </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endParaRPr lang="en-US"/>
          </a:p>
        </p:txBody>
      </p:sp>
      <p:sp>
        <p:nvSpPr>
          <p:cNvPr id="178179" name="Rectangle 3"/>
          <p:cNvSpPr>
            <a:spLocks noGrp="1" noChangeArrowheads="1"/>
          </p:cNvSpPr>
          <p:nvPr>
            <p:ph idx="1"/>
          </p:nvPr>
        </p:nvSpPr>
        <p:spPr/>
        <p:txBody>
          <a:bodyPr/>
          <a:lstStyle/>
          <a:p>
            <a:endParaRPr lang="en-US"/>
          </a:p>
        </p:txBody>
      </p:sp>
      <p:pic>
        <p:nvPicPr>
          <p:cNvPr id="178180" name="Picture 4" descr="gdpprovinces"/>
          <p:cNvPicPr>
            <a:picLocks noChangeAspect="1" noChangeArrowheads="1"/>
          </p:cNvPicPr>
          <p:nvPr/>
        </p:nvPicPr>
        <p:blipFill>
          <a:blip r:embed="rId2" cstate="print"/>
          <a:srcRect/>
          <a:stretch>
            <a:fillRect/>
          </a:stretch>
        </p:blipFill>
        <p:spPr bwMode="auto">
          <a:xfrm>
            <a:off x="990600" y="30163"/>
            <a:ext cx="7162800" cy="6799262"/>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28600" y="304800"/>
            <a:ext cx="7772400" cy="609600"/>
          </a:xfrm>
        </p:spPr>
        <p:txBody>
          <a:bodyPr>
            <a:normAutofit fontScale="90000"/>
          </a:bodyPr>
          <a:lstStyle/>
          <a:p>
            <a:r>
              <a:rPr lang="en-US" sz="4000" dirty="0"/>
              <a:t>More stages…</a:t>
            </a:r>
          </a:p>
        </p:txBody>
      </p:sp>
      <p:sp>
        <p:nvSpPr>
          <p:cNvPr id="172035" name="Rectangle 3"/>
          <p:cNvSpPr>
            <a:spLocks noGrp="1" noChangeArrowheads="1"/>
          </p:cNvSpPr>
          <p:nvPr>
            <p:ph idx="1"/>
          </p:nvPr>
        </p:nvSpPr>
        <p:spPr>
          <a:xfrm>
            <a:off x="838200" y="990600"/>
            <a:ext cx="5105400" cy="5410200"/>
          </a:xfrm>
        </p:spPr>
        <p:txBody>
          <a:bodyPr/>
          <a:lstStyle/>
          <a:p>
            <a:r>
              <a:rPr lang="en-US" dirty="0"/>
              <a:t>1997-2001</a:t>
            </a:r>
          </a:p>
          <a:p>
            <a:pPr lvl="1"/>
            <a:r>
              <a:rPr lang="en-US" dirty="0" err="1"/>
              <a:t>Danwei</a:t>
            </a:r>
            <a:r>
              <a:rPr lang="en-US" dirty="0"/>
              <a:t> role </a:t>
            </a:r>
            <a:r>
              <a:rPr lang="en-US" dirty="0" smtClean="0"/>
              <a:t>deteriorating</a:t>
            </a:r>
          </a:p>
          <a:p>
            <a:pPr lvl="1"/>
            <a:r>
              <a:rPr lang="en-US" dirty="0" smtClean="0"/>
              <a:t>Flower vases</a:t>
            </a:r>
          </a:p>
          <a:p>
            <a:pPr lvl="1"/>
            <a:r>
              <a:rPr lang="en-US" dirty="0" smtClean="0"/>
              <a:t>SOE &amp; IOE split</a:t>
            </a:r>
            <a:endParaRPr lang="en-US" dirty="0"/>
          </a:p>
          <a:p>
            <a:pPr lvl="1"/>
            <a:r>
              <a:rPr lang="en-US" dirty="0"/>
              <a:t>Consumerism &amp; “</a:t>
            </a:r>
            <a:r>
              <a:rPr lang="en-US" dirty="0" err="1"/>
              <a:t>affluenza</a:t>
            </a:r>
            <a:r>
              <a:rPr lang="en-US" dirty="0"/>
              <a:t>”</a:t>
            </a:r>
          </a:p>
          <a:p>
            <a:pPr lvl="1"/>
            <a:r>
              <a:rPr lang="en-US" dirty="0"/>
              <a:t>Service sector development</a:t>
            </a:r>
          </a:p>
          <a:p>
            <a:r>
              <a:rPr lang="en-US" dirty="0"/>
              <a:t>2001-2005 – “Go West”</a:t>
            </a:r>
          </a:p>
          <a:p>
            <a:r>
              <a:rPr lang="en-US" dirty="0" smtClean="0"/>
              <a:t>2006-2011 </a:t>
            </a:r>
            <a:r>
              <a:rPr lang="en-US" dirty="0"/>
              <a:t>– “Socialist Countryside and Harmonious Society”</a:t>
            </a:r>
          </a:p>
        </p:txBody>
      </p:sp>
      <p:pic>
        <p:nvPicPr>
          <p:cNvPr id="6" name="Picture 5" descr="P1010589.JPG"/>
          <p:cNvPicPr>
            <a:picLocks noChangeAspect="1"/>
          </p:cNvPicPr>
          <p:nvPr/>
        </p:nvPicPr>
        <p:blipFill>
          <a:blip r:embed="rId3" cstate="screen"/>
          <a:stretch>
            <a:fillRect/>
          </a:stretch>
        </p:blipFill>
        <p:spPr>
          <a:xfrm>
            <a:off x="7205429" y="0"/>
            <a:ext cx="1938571" cy="2590800"/>
          </a:xfrm>
          <a:prstGeom prst="rect">
            <a:avLst/>
          </a:prstGeom>
        </p:spPr>
      </p:pic>
      <p:pic>
        <p:nvPicPr>
          <p:cNvPr id="8" name="Picture 7" descr="wedding2_stjoes.JPG"/>
          <p:cNvPicPr>
            <a:picLocks noChangeAspect="1"/>
          </p:cNvPicPr>
          <p:nvPr/>
        </p:nvPicPr>
        <p:blipFill>
          <a:blip r:embed="rId4" cstate="screen"/>
          <a:stretch>
            <a:fillRect/>
          </a:stretch>
        </p:blipFill>
        <p:spPr>
          <a:xfrm>
            <a:off x="6394391" y="4800600"/>
            <a:ext cx="2749609" cy="2057400"/>
          </a:xfrm>
          <a:prstGeom prst="rect">
            <a:avLst/>
          </a:prstGeom>
        </p:spPr>
      </p:pic>
      <p:pic>
        <p:nvPicPr>
          <p:cNvPr id="9" name="Picture 8" descr="P1010597.JPG"/>
          <p:cNvPicPr>
            <a:picLocks noChangeAspect="1"/>
          </p:cNvPicPr>
          <p:nvPr/>
        </p:nvPicPr>
        <p:blipFill>
          <a:blip r:embed="rId5" cstate="screen"/>
          <a:stretch>
            <a:fillRect/>
          </a:stretch>
        </p:blipFill>
        <p:spPr>
          <a:xfrm>
            <a:off x="6405073" y="2743200"/>
            <a:ext cx="2738927" cy="2049407"/>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economic changes:</a:t>
            </a:r>
            <a:endParaRPr lang="en-US" dirty="0"/>
          </a:p>
        </p:txBody>
      </p:sp>
      <p:sp>
        <p:nvSpPr>
          <p:cNvPr id="3" name="Content Placeholder 2"/>
          <p:cNvSpPr>
            <a:spLocks noGrp="1"/>
          </p:cNvSpPr>
          <p:nvPr>
            <p:ph idx="1"/>
          </p:nvPr>
        </p:nvSpPr>
        <p:spPr/>
        <p:txBody>
          <a:bodyPr/>
          <a:lstStyle/>
          <a:p>
            <a:r>
              <a:rPr lang="en-US" dirty="0" smtClean="0"/>
              <a:t>Banking reform (privatization &amp; division)</a:t>
            </a:r>
          </a:p>
          <a:p>
            <a:r>
              <a:rPr lang="en-US" dirty="0" smtClean="0"/>
              <a:t>Currency reform (managed float)</a:t>
            </a:r>
          </a:p>
          <a:p>
            <a:r>
              <a:rPr lang="en-US" dirty="0" smtClean="0"/>
              <a:t>Unemployment (</a:t>
            </a:r>
            <a:r>
              <a:rPr lang="en-US" dirty="0" err="1" smtClean="0"/>
              <a:t>xiagang</a:t>
            </a:r>
            <a:r>
              <a:rPr lang="en-US" dirty="0" smtClean="0"/>
              <a:t> stats)</a:t>
            </a:r>
          </a:p>
          <a:p>
            <a:r>
              <a:rPr lang="en-US" dirty="0" smtClean="0"/>
              <a:t>WTO entry (2001)</a:t>
            </a:r>
          </a:p>
          <a:p>
            <a:r>
              <a:rPr lang="en-US" dirty="0" smtClean="0"/>
              <a:t>Energy/resource needs expanding</a:t>
            </a:r>
          </a:p>
          <a:p>
            <a:r>
              <a:rPr lang="en-US" dirty="0" smtClean="0"/>
              <a:t>Urban development &amp; anti-rural bias?</a:t>
            </a:r>
          </a:p>
          <a:p>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28600"/>
            <a:ext cx="5791200" cy="838200"/>
          </a:xfrm>
        </p:spPr>
        <p:txBody>
          <a:bodyPr/>
          <a:lstStyle/>
          <a:p>
            <a:r>
              <a:rPr lang="en-US" dirty="0" smtClean="0"/>
              <a:t>Why anti-rural?</a:t>
            </a:r>
            <a:endParaRPr lang="en-US" dirty="0"/>
          </a:p>
        </p:txBody>
      </p:sp>
      <p:pic>
        <p:nvPicPr>
          <p:cNvPr id="4" name="Content Placeholder 3" descr="poolhall.JPG"/>
          <p:cNvPicPr>
            <a:picLocks noGrp="1" noChangeAspect="1"/>
          </p:cNvPicPr>
          <p:nvPr>
            <p:ph sz="quarter" idx="1"/>
          </p:nvPr>
        </p:nvPicPr>
        <p:blipFill>
          <a:blip r:embed="rId3" cstate="screen"/>
          <a:stretch>
            <a:fillRect/>
          </a:stretch>
        </p:blipFill>
        <p:spPr>
          <a:xfrm>
            <a:off x="6150344" y="1295400"/>
            <a:ext cx="2993656" cy="2133600"/>
          </a:xfrm>
        </p:spPr>
      </p:pic>
      <p:pic>
        <p:nvPicPr>
          <p:cNvPr id="5" name="Picture 4" descr="market3_chengdu.jpg"/>
          <p:cNvPicPr>
            <a:picLocks noChangeAspect="1"/>
          </p:cNvPicPr>
          <p:nvPr/>
        </p:nvPicPr>
        <p:blipFill>
          <a:blip r:embed="rId4" cstate="screen"/>
          <a:stretch>
            <a:fillRect/>
          </a:stretch>
        </p:blipFill>
        <p:spPr>
          <a:xfrm>
            <a:off x="152400" y="0"/>
            <a:ext cx="2926080" cy="2194560"/>
          </a:xfrm>
          <a:prstGeom prst="rect">
            <a:avLst/>
          </a:prstGeom>
        </p:spPr>
      </p:pic>
      <p:pic>
        <p:nvPicPr>
          <p:cNvPr id="7" name="Picture 6" descr="bikes_chengdu.jpg"/>
          <p:cNvPicPr>
            <a:picLocks noChangeAspect="1"/>
          </p:cNvPicPr>
          <p:nvPr/>
        </p:nvPicPr>
        <p:blipFill>
          <a:blip r:embed="rId5" cstate="screen"/>
          <a:stretch>
            <a:fillRect/>
          </a:stretch>
        </p:blipFill>
        <p:spPr>
          <a:xfrm>
            <a:off x="6217920" y="4038600"/>
            <a:ext cx="2926080" cy="2194560"/>
          </a:xfrm>
          <a:prstGeom prst="rect">
            <a:avLst/>
          </a:prstGeom>
        </p:spPr>
      </p:pic>
      <p:pic>
        <p:nvPicPr>
          <p:cNvPr id="9" name="Picture 8" descr="toilet.TIF"/>
          <p:cNvPicPr>
            <a:picLocks noChangeAspect="1"/>
          </p:cNvPicPr>
          <p:nvPr/>
        </p:nvPicPr>
        <p:blipFill>
          <a:blip r:embed="rId6" cstate="screen"/>
          <a:stretch>
            <a:fillRect/>
          </a:stretch>
        </p:blipFill>
        <p:spPr>
          <a:xfrm>
            <a:off x="4038600" y="4361688"/>
            <a:ext cx="1673352" cy="2496312"/>
          </a:xfrm>
          <a:prstGeom prst="rect">
            <a:avLst/>
          </a:prstGeom>
        </p:spPr>
      </p:pic>
      <p:pic>
        <p:nvPicPr>
          <p:cNvPr id="10" name="Content Placeholder 3" descr="beer_cart.JPG"/>
          <p:cNvPicPr>
            <a:picLocks noChangeAspect="1"/>
          </p:cNvPicPr>
          <p:nvPr/>
        </p:nvPicPr>
        <p:blipFill>
          <a:blip r:embed="rId7" cstate="screen"/>
          <a:stretch>
            <a:fillRect/>
          </a:stretch>
        </p:blipFill>
        <p:spPr>
          <a:xfrm>
            <a:off x="228600" y="2362200"/>
            <a:ext cx="2824480" cy="2118360"/>
          </a:xfrm>
          <a:prstGeom prst="rect">
            <a:avLst/>
          </a:prstGeom>
        </p:spPr>
      </p:pic>
      <p:pic>
        <p:nvPicPr>
          <p:cNvPr id="11" name="Picture 10" descr="constructiontent_songqingling2.JPG"/>
          <p:cNvPicPr>
            <a:picLocks noChangeAspect="1"/>
          </p:cNvPicPr>
          <p:nvPr/>
        </p:nvPicPr>
        <p:blipFill>
          <a:blip r:embed="rId8" cstate="screen"/>
          <a:stretch>
            <a:fillRect/>
          </a:stretch>
        </p:blipFill>
        <p:spPr>
          <a:xfrm>
            <a:off x="457199" y="4724400"/>
            <a:ext cx="3055121" cy="2286000"/>
          </a:xfrm>
          <a:prstGeom prst="rect">
            <a:avLst/>
          </a:prstGeom>
        </p:spPr>
      </p:pic>
      <p:pic>
        <p:nvPicPr>
          <p:cNvPr id="12" name="Picture 11" descr="hutong4.JPG"/>
          <p:cNvPicPr>
            <a:picLocks noChangeAspect="1"/>
          </p:cNvPicPr>
          <p:nvPr/>
        </p:nvPicPr>
        <p:blipFill>
          <a:blip r:embed="rId9" cstate="screen"/>
          <a:stretch>
            <a:fillRect/>
          </a:stretch>
        </p:blipFill>
        <p:spPr>
          <a:xfrm flipH="1">
            <a:off x="3200399" y="1371600"/>
            <a:ext cx="2953284" cy="22098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52600" y="0"/>
            <a:ext cx="5486400" cy="2743200"/>
          </a:xfrm>
        </p:spPr>
        <p:txBody>
          <a:bodyPr>
            <a:normAutofit fontScale="90000"/>
          </a:bodyPr>
          <a:lstStyle/>
          <a:p>
            <a:r>
              <a:rPr lang="en-US"/>
              <a:t>Which of the following is </a:t>
            </a:r>
            <a:r>
              <a:rPr lang="en-US" b="1" u="sng"/>
              <a:t>not</a:t>
            </a:r>
            <a:r>
              <a:rPr lang="en-US"/>
              <a:t> a policy found in China today?</a:t>
            </a:r>
          </a:p>
        </p:txBody>
      </p:sp>
      <p:sp>
        <p:nvSpPr>
          <p:cNvPr id="14339" name="Rectangle 3"/>
          <p:cNvSpPr>
            <a:spLocks noGrp="1" noChangeArrowheads="1"/>
          </p:cNvSpPr>
          <p:nvPr>
            <p:ph type="body" idx="1"/>
          </p:nvPr>
        </p:nvSpPr>
        <p:spPr>
          <a:xfrm>
            <a:off x="762000" y="2362200"/>
            <a:ext cx="7924800" cy="4114800"/>
          </a:xfrm>
        </p:spPr>
        <p:txBody>
          <a:bodyPr/>
          <a:lstStyle/>
          <a:p>
            <a:pPr marL="609600" indent="-609600">
              <a:buFontTx/>
              <a:buAutoNum type="alphaUcPeriod"/>
            </a:pPr>
            <a:r>
              <a:rPr lang="en-US" dirty="0"/>
              <a:t>Reeducation through Labor</a:t>
            </a:r>
          </a:p>
          <a:p>
            <a:pPr marL="609600" indent="-609600">
              <a:buFontTx/>
              <a:buAutoNum type="alphaUcPeriod"/>
            </a:pPr>
            <a:r>
              <a:rPr lang="en-US" dirty="0" smtClean="0"/>
              <a:t>Employer permission to marry or divorce</a:t>
            </a:r>
          </a:p>
          <a:p>
            <a:pPr marL="609600" indent="-609600">
              <a:buFontTx/>
              <a:buAutoNum type="alphaUcPeriod"/>
            </a:pPr>
            <a:r>
              <a:rPr lang="en-US" dirty="0" smtClean="0"/>
              <a:t>Household </a:t>
            </a:r>
            <a:r>
              <a:rPr lang="en-US" dirty="0"/>
              <a:t>registration</a:t>
            </a:r>
          </a:p>
          <a:p>
            <a:pPr marL="609600" indent="-609600">
              <a:buFontTx/>
              <a:buAutoNum type="alphaUcPeriod"/>
            </a:pPr>
            <a:r>
              <a:rPr lang="en-US" dirty="0"/>
              <a:t>Execution for </a:t>
            </a:r>
            <a:r>
              <a:rPr lang="en-US" dirty="0" smtClean="0"/>
              <a:t>bribery/corruption</a:t>
            </a:r>
          </a:p>
          <a:p>
            <a:pPr marL="609600" indent="-609600">
              <a:buFontTx/>
              <a:buAutoNum type="alphaUcPeriod"/>
            </a:pPr>
            <a:r>
              <a:rPr lang="en-US" dirty="0" smtClean="0"/>
              <a:t>One Child Policy</a:t>
            </a:r>
          </a:p>
        </p:txBody>
      </p:sp>
      <p:pic>
        <p:nvPicPr>
          <p:cNvPr id="14340" name="Picture 4" descr="ccp"/>
          <p:cNvPicPr>
            <a:picLocks noChangeAspect="1" noChangeArrowheads="1"/>
          </p:cNvPicPr>
          <p:nvPr/>
        </p:nvPicPr>
        <p:blipFill>
          <a:blip r:embed="rId3" cstate="print"/>
          <a:srcRect/>
          <a:stretch>
            <a:fillRect/>
          </a:stretch>
        </p:blipFill>
        <p:spPr bwMode="auto">
          <a:xfrm>
            <a:off x="7308850" y="0"/>
            <a:ext cx="1835150" cy="1981200"/>
          </a:xfrm>
          <a:prstGeom prst="rect">
            <a:avLst/>
          </a:prstGeom>
          <a:noFill/>
        </p:spPr>
      </p:pic>
      <p:pic>
        <p:nvPicPr>
          <p:cNvPr id="14341" name="Picture 5" descr="ccp"/>
          <p:cNvPicPr>
            <a:picLocks noChangeAspect="1" noChangeArrowheads="1"/>
          </p:cNvPicPr>
          <p:nvPr/>
        </p:nvPicPr>
        <p:blipFill>
          <a:blip r:embed="rId3" cstate="print"/>
          <a:srcRect/>
          <a:stretch>
            <a:fillRect/>
          </a:stretch>
        </p:blipFill>
        <p:spPr bwMode="auto">
          <a:xfrm>
            <a:off x="0" y="0"/>
            <a:ext cx="1835150" cy="1981200"/>
          </a:xfrm>
          <a:prstGeom prst="rect">
            <a:avLst/>
          </a:prstGeom>
          <a:noFill/>
        </p:spPr>
      </p:pic>
      <p:sp>
        <p:nvSpPr>
          <p:cNvPr id="14342" name="Text Box 6"/>
          <p:cNvSpPr txBox="1">
            <a:spLocks noChangeArrowheads="1"/>
          </p:cNvSpPr>
          <p:nvPr/>
        </p:nvSpPr>
        <p:spPr bwMode="auto">
          <a:xfrm>
            <a:off x="1219200" y="5562600"/>
            <a:ext cx="7315200" cy="457200"/>
          </a:xfrm>
          <a:prstGeom prst="rect">
            <a:avLst/>
          </a:prstGeom>
          <a:noFill/>
          <a:ln w="9525">
            <a:noFill/>
            <a:miter lim="800000"/>
            <a:headEnd/>
            <a:tailEnd/>
          </a:ln>
          <a:effectLst/>
        </p:spPr>
        <p:txBody>
          <a:bodyPr>
            <a:spAutoFit/>
          </a:bodyPr>
          <a:lstStyle/>
          <a:p>
            <a:r>
              <a:rPr lang="en-US" b="1" dirty="0">
                <a:solidFill>
                  <a:srgbClr val="3333FF"/>
                </a:solidFill>
              </a:rPr>
              <a:t>Answer:  </a:t>
            </a:r>
            <a:r>
              <a:rPr lang="en-US" b="1" dirty="0" smtClean="0">
                <a:solidFill>
                  <a:srgbClr val="3333FF"/>
                </a:solidFill>
              </a:rPr>
              <a:t>B </a:t>
            </a:r>
            <a:r>
              <a:rPr lang="en-US" b="1" dirty="0">
                <a:solidFill>
                  <a:srgbClr val="3333FF"/>
                </a:solidFill>
              </a:rPr>
              <a:t>(it ended with the Marriage Law of 2003)</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0-#ppt_w/2"/>
                                          </p:val>
                                        </p:tav>
                                        <p:tav tm="100000">
                                          <p:val>
                                            <p:strVal val="#ppt_x"/>
                                          </p:val>
                                        </p:tav>
                                      </p:tavLst>
                                    </p:anim>
                                    <p:anim calcmode="lin" valueType="num">
                                      <p:cBhvr additive="base">
                                        <p:cTn id="8"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car_wash.jpg"/>
          <p:cNvPicPr>
            <a:picLocks noGrp="1" noChangeAspect="1"/>
          </p:cNvPicPr>
          <p:nvPr>
            <p:ph sz="quarter" idx="1"/>
          </p:nvPr>
        </p:nvPicPr>
        <p:blipFill>
          <a:blip r:embed="rId3" cstate="screen"/>
          <a:stretch>
            <a:fillRect/>
          </a:stretch>
        </p:blipFill>
        <p:spPr>
          <a:xfrm>
            <a:off x="0" y="228600"/>
            <a:ext cx="4282440" cy="3211830"/>
          </a:xfrm>
        </p:spPr>
      </p:pic>
      <p:pic>
        <p:nvPicPr>
          <p:cNvPr id="7" name="Picture 6" descr="patio1.JPG"/>
          <p:cNvPicPr>
            <a:picLocks noChangeAspect="1"/>
          </p:cNvPicPr>
          <p:nvPr/>
        </p:nvPicPr>
        <p:blipFill>
          <a:blip r:embed="rId4" cstate="screen"/>
          <a:stretch>
            <a:fillRect/>
          </a:stretch>
        </p:blipFill>
        <p:spPr>
          <a:xfrm>
            <a:off x="6629400" y="228600"/>
            <a:ext cx="2194560" cy="2926080"/>
          </a:xfrm>
          <a:prstGeom prst="rect">
            <a:avLst/>
          </a:prstGeom>
        </p:spPr>
      </p:pic>
      <p:pic>
        <p:nvPicPr>
          <p:cNvPr id="8" name="Picture 7" descr="P6030138.JPG"/>
          <p:cNvPicPr>
            <a:picLocks noChangeAspect="1"/>
          </p:cNvPicPr>
          <p:nvPr/>
        </p:nvPicPr>
        <p:blipFill>
          <a:blip r:embed="rId5" cstate="screen"/>
          <a:stretch>
            <a:fillRect/>
          </a:stretch>
        </p:blipFill>
        <p:spPr>
          <a:xfrm rot="16200000">
            <a:off x="3523676" y="1200724"/>
            <a:ext cx="3757301" cy="1813053"/>
          </a:xfrm>
          <a:prstGeom prst="rect">
            <a:avLst/>
          </a:prstGeom>
        </p:spPr>
      </p:pic>
      <p:pic>
        <p:nvPicPr>
          <p:cNvPr id="9" name="Picture 8" descr="P6070487.JPG"/>
          <p:cNvPicPr>
            <a:picLocks noChangeAspect="1"/>
          </p:cNvPicPr>
          <p:nvPr/>
        </p:nvPicPr>
        <p:blipFill>
          <a:blip r:embed="rId6" cstate="screen"/>
          <a:stretch>
            <a:fillRect/>
          </a:stretch>
        </p:blipFill>
        <p:spPr>
          <a:xfrm>
            <a:off x="0" y="3429000"/>
            <a:ext cx="3657600" cy="2736806"/>
          </a:xfrm>
          <a:prstGeom prst="rect">
            <a:avLst/>
          </a:prstGeom>
        </p:spPr>
      </p:pic>
      <p:pic>
        <p:nvPicPr>
          <p:cNvPr id="10" name="Picture 9" descr="P6181170.JPG"/>
          <p:cNvPicPr>
            <a:picLocks noChangeAspect="1"/>
          </p:cNvPicPr>
          <p:nvPr/>
        </p:nvPicPr>
        <p:blipFill>
          <a:blip r:embed="rId7" cstate="screen"/>
          <a:stretch>
            <a:fillRect/>
          </a:stretch>
        </p:blipFill>
        <p:spPr>
          <a:xfrm>
            <a:off x="6629400" y="3886200"/>
            <a:ext cx="2514600" cy="1881554"/>
          </a:xfrm>
          <a:prstGeom prst="rect">
            <a:avLst/>
          </a:prstGeom>
        </p:spPr>
      </p:pic>
      <p:pic>
        <p:nvPicPr>
          <p:cNvPr id="11" name="Picture 10" descr="P6070471.JPG"/>
          <p:cNvPicPr>
            <a:picLocks noChangeAspect="1"/>
          </p:cNvPicPr>
          <p:nvPr/>
        </p:nvPicPr>
        <p:blipFill>
          <a:blip r:embed="rId8" cstate="screen"/>
          <a:stretch>
            <a:fillRect/>
          </a:stretch>
        </p:blipFill>
        <p:spPr>
          <a:xfrm rot="5400000">
            <a:off x="4007693" y="4526707"/>
            <a:ext cx="2667000" cy="1995587"/>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gs4.JPG"/>
          <p:cNvPicPr>
            <a:picLocks noGrp="1" noChangeAspect="1"/>
          </p:cNvPicPr>
          <p:nvPr>
            <p:ph sz="quarter" idx="1"/>
          </p:nvPr>
        </p:nvPicPr>
        <p:blipFill>
          <a:blip r:embed="rId3" cstate="screen"/>
          <a:stretch>
            <a:fillRect/>
          </a:stretch>
        </p:blipFill>
        <p:spPr>
          <a:xfrm>
            <a:off x="228600" y="228600"/>
            <a:ext cx="2993596" cy="2239963"/>
          </a:xfrm>
        </p:spPr>
      </p:pic>
      <p:pic>
        <p:nvPicPr>
          <p:cNvPr id="5" name="Picture 4" descr="dongcheng2.JPG"/>
          <p:cNvPicPr>
            <a:picLocks noChangeAspect="1"/>
          </p:cNvPicPr>
          <p:nvPr/>
        </p:nvPicPr>
        <p:blipFill>
          <a:blip r:embed="rId4" cstate="screen"/>
          <a:stretch>
            <a:fillRect/>
          </a:stretch>
        </p:blipFill>
        <p:spPr>
          <a:xfrm>
            <a:off x="5183024" y="171050"/>
            <a:ext cx="3732376" cy="2792757"/>
          </a:xfrm>
          <a:prstGeom prst="rect">
            <a:avLst/>
          </a:prstGeom>
        </p:spPr>
      </p:pic>
      <p:pic>
        <p:nvPicPr>
          <p:cNvPr id="6" name="Picture 5" descr="minitaxi1.JPG"/>
          <p:cNvPicPr>
            <a:picLocks noChangeAspect="1"/>
          </p:cNvPicPr>
          <p:nvPr/>
        </p:nvPicPr>
        <p:blipFill>
          <a:blip r:embed="rId5" cstate="screen"/>
          <a:stretch>
            <a:fillRect/>
          </a:stretch>
        </p:blipFill>
        <p:spPr>
          <a:xfrm>
            <a:off x="0" y="4854419"/>
            <a:ext cx="2667000" cy="1995587"/>
          </a:xfrm>
          <a:prstGeom prst="rect">
            <a:avLst/>
          </a:prstGeom>
        </p:spPr>
      </p:pic>
      <p:pic>
        <p:nvPicPr>
          <p:cNvPr id="7" name="Picture 6" descr="orientalplaza_dongdan.JPG"/>
          <p:cNvPicPr>
            <a:picLocks noChangeAspect="1"/>
          </p:cNvPicPr>
          <p:nvPr/>
        </p:nvPicPr>
        <p:blipFill>
          <a:blip r:embed="rId6" cstate="screen"/>
          <a:stretch>
            <a:fillRect/>
          </a:stretch>
        </p:blipFill>
        <p:spPr>
          <a:xfrm>
            <a:off x="5410200" y="3810000"/>
            <a:ext cx="3505200" cy="2622772"/>
          </a:xfrm>
          <a:prstGeom prst="rect">
            <a:avLst/>
          </a:prstGeom>
        </p:spPr>
      </p:pic>
      <p:pic>
        <p:nvPicPr>
          <p:cNvPr id="8" name="Picture 7" descr="P1010658.JPG"/>
          <p:cNvPicPr>
            <a:picLocks noChangeAspect="1"/>
          </p:cNvPicPr>
          <p:nvPr/>
        </p:nvPicPr>
        <p:blipFill>
          <a:blip r:embed="rId7" cstate="screen"/>
          <a:stretch>
            <a:fillRect/>
          </a:stretch>
        </p:blipFill>
        <p:spPr>
          <a:xfrm>
            <a:off x="0" y="2743200"/>
            <a:ext cx="2637090" cy="1973207"/>
          </a:xfrm>
          <a:prstGeom prst="rect">
            <a:avLst/>
          </a:prstGeom>
        </p:spPr>
      </p:pic>
      <p:pic>
        <p:nvPicPr>
          <p:cNvPr id="9" name="Picture 8" descr="starbucks2.JPG"/>
          <p:cNvPicPr>
            <a:picLocks noChangeAspect="1"/>
          </p:cNvPicPr>
          <p:nvPr/>
        </p:nvPicPr>
        <p:blipFill>
          <a:blip r:embed="rId8" cstate="screen"/>
          <a:stretch>
            <a:fillRect/>
          </a:stretch>
        </p:blipFill>
        <p:spPr>
          <a:xfrm>
            <a:off x="2819400" y="2590800"/>
            <a:ext cx="2451722" cy="32766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066800" y="304800"/>
            <a:ext cx="7772400" cy="685800"/>
          </a:xfrm>
        </p:spPr>
        <p:txBody>
          <a:bodyPr>
            <a:normAutofit fontScale="90000"/>
          </a:bodyPr>
          <a:lstStyle/>
          <a:p>
            <a:r>
              <a:rPr lang="en-US" sz="4000"/>
              <a:t>Challenges for the modern state</a:t>
            </a:r>
          </a:p>
        </p:txBody>
      </p:sp>
      <p:sp>
        <p:nvSpPr>
          <p:cNvPr id="139267" name="Rectangle 3"/>
          <p:cNvSpPr>
            <a:spLocks noGrp="1" noChangeArrowheads="1"/>
          </p:cNvSpPr>
          <p:nvPr>
            <p:ph idx="1"/>
          </p:nvPr>
        </p:nvSpPr>
        <p:spPr>
          <a:xfrm>
            <a:off x="381000" y="1143000"/>
            <a:ext cx="8458200" cy="3429000"/>
          </a:xfrm>
        </p:spPr>
        <p:txBody>
          <a:bodyPr>
            <a:normAutofit/>
          </a:bodyPr>
          <a:lstStyle/>
          <a:p>
            <a:r>
              <a:rPr lang="en-US" dirty="0"/>
              <a:t>Inequalities </a:t>
            </a:r>
          </a:p>
          <a:p>
            <a:r>
              <a:rPr lang="en-US" dirty="0"/>
              <a:t>Banking reform &amp; currency </a:t>
            </a:r>
            <a:r>
              <a:rPr lang="en-US" dirty="0" smtClean="0"/>
              <a:t>issues (USD)</a:t>
            </a:r>
            <a:endParaRPr lang="en-US" dirty="0"/>
          </a:p>
          <a:p>
            <a:r>
              <a:rPr lang="en-US" dirty="0"/>
              <a:t>Labor problems – </a:t>
            </a:r>
            <a:r>
              <a:rPr lang="en-US" dirty="0" err="1"/>
              <a:t>xiagang</a:t>
            </a:r>
            <a:r>
              <a:rPr lang="en-US" dirty="0"/>
              <a:t>, migration, contentious pensioners</a:t>
            </a:r>
          </a:p>
          <a:p>
            <a:r>
              <a:rPr lang="en-US" dirty="0"/>
              <a:t>Social safety net</a:t>
            </a:r>
          </a:p>
          <a:p>
            <a:r>
              <a:rPr lang="en-US" dirty="0" smtClean="0"/>
              <a:t>Pollution &amp; energy issues</a:t>
            </a:r>
            <a:endParaRPr lang="en-US" dirty="0"/>
          </a:p>
        </p:txBody>
      </p:sp>
      <p:pic>
        <p:nvPicPr>
          <p:cNvPr id="139268" name="Picture 4" descr="China Trip 163"/>
          <p:cNvPicPr>
            <a:picLocks noChangeAspect="1" noChangeArrowheads="1"/>
          </p:cNvPicPr>
          <p:nvPr/>
        </p:nvPicPr>
        <p:blipFill>
          <a:blip r:embed="rId2" cstate="screen"/>
          <a:srcRect/>
          <a:stretch>
            <a:fillRect/>
          </a:stretch>
        </p:blipFill>
        <p:spPr bwMode="auto">
          <a:xfrm>
            <a:off x="3124200" y="4724400"/>
            <a:ext cx="2852269" cy="2133600"/>
          </a:xfrm>
          <a:prstGeom prst="rect">
            <a:avLst/>
          </a:prstGeom>
          <a:noFill/>
        </p:spPr>
      </p:pic>
      <p:pic>
        <p:nvPicPr>
          <p:cNvPr id="6" name="Picture 5" descr="P1010076.JPG"/>
          <p:cNvPicPr>
            <a:picLocks noChangeAspect="1"/>
          </p:cNvPicPr>
          <p:nvPr/>
        </p:nvPicPr>
        <p:blipFill>
          <a:blip r:embed="rId3" cstate="screen"/>
          <a:stretch>
            <a:fillRect/>
          </a:stretch>
        </p:blipFill>
        <p:spPr>
          <a:xfrm>
            <a:off x="7091396" y="4114800"/>
            <a:ext cx="2052604" cy="2743200"/>
          </a:xfrm>
          <a:prstGeom prst="rect">
            <a:avLst/>
          </a:prstGeom>
        </p:spPr>
      </p:pic>
      <p:pic>
        <p:nvPicPr>
          <p:cNvPr id="9" name="Picture 8" descr="P1010367.JPG"/>
          <p:cNvPicPr>
            <a:picLocks noChangeAspect="1"/>
          </p:cNvPicPr>
          <p:nvPr/>
        </p:nvPicPr>
        <p:blipFill>
          <a:blip r:embed="rId4" cstate="screen"/>
          <a:stretch>
            <a:fillRect/>
          </a:stretch>
        </p:blipFill>
        <p:spPr>
          <a:xfrm>
            <a:off x="609600" y="4648200"/>
            <a:ext cx="1653487" cy="22098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66800" y="304800"/>
            <a:ext cx="7772400" cy="533400"/>
          </a:xfrm>
        </p:spPr>
        <p:txBody>
          <a:bodyPr>
            <a:normAutofit fontScale="90000"/>
          </a:bodyPr>
          <a:lstStyle/>
          <a:p>
            <a:r>
              <a:rPr lang="en-US" sz="4000"/>
              <a:t>Challenges for the Modern State</a:t>
            </a:r>
            <a:r>
              <a:rPr lang="en-US"/>
              <a:t> </a:t>
            </a:r>
          </a:p>
        </p:txBody>
      </p:sp>
      <p:sp>
        <p:nvSpPr>
          <p:cNvPr id="132099" name="Rectangle 3"/>
          <p:cNvSpPr>
            <a:spLocks noGrp="1" noChangeArrowheads="1"/>
          </p:cNvSpPr>
          <p:nvPr>
            <p:ph idx="1"/>
          </p:nvPr>
        </p:nvSpPr>
        <p:spPr>
          <a:xfrm>
            <a:off x="533400" y="990600"/>
            <a:ext cx="7772400" cy="3048000"/>
          </a:xfrm>
        </p:spPr>
        <p:txBody>
          <a:bodyPr/>
          <a:lstStyle/>
          <a:p>
            <a:r>
              <a:rPr lang="en-US" sz="2800" dirty="0" smtClean="0"/>
              <a:t>Political </a:t>
            </a:r>
            <a:r>
              <a:rPr lang="en-US" sz="2800" dirty="0"/>
              <a:t>concerns:  transparency, rule of law, development of civil society, succession</a:t>
            </a:r>
          </a:p>
          <a:p>
            <a:r>
              <a:rPr lang="en-US" sz="2800" dirty="0"/>
              <a:t>Corruption</a:t>
            </a:r>
          </a:p>
          <a:p>
            <a:r>
              <a:rPr lang="en-US" sz="2800" dirty="0"/>
              <a:t>Human rights pressures</a:t>
            </a:r>
          </a:p>
          <a:p>
            <a:r>
              <a:rPr lang="en-US" sz="2800" dirty="0"/>
              <a:t>Information regulation </a:t>
            </a:r>
          </a:p>
        </p:txBody>
      </p:sp>
      <p:pic>
        <p:nvPicPr>
          <p:cNvPr id="132101" name="Picture 5" descr="google"/>
          <p:cNvPicPr>
            <a:picLocks noChangeAspect="1" noChangeArrowheads="1"/>
          </p:cNvPicPr>
          <p:nvPr/>
        </p:nvPicPr>
        <p:blipFill>
          <a:blip r:embed="rId3" cstate="screen"/>
          <a:srcRect/>
          <a:stretch>
            <a:fillRect/>
          </a:stretch>
        </p:blipFill>
        <p:spPr bwMode="auto">
          <a:xfrm>
            <a:off x="0" y="4622800"/>
            <a:ext cx="2933700" cy="2235200"/>
          </a:xfrm>
          <a:prstGeom prst="rect">
            <a:avLst/>
          </a:prstGeom>
          <a:noFill/>
        </p:spPr>
      </p:pic>
      <p:pic>
        <p:nvPicPr>
          <p:cNvPr id="7" name="Picture 6" descr="P1010921.JPG"/>
          <p:cNvPicPr>
            <a:picLocks noChangeAspect="1"/>
          </p:cNvPicPr>
          <p:nvPr/>
        </p:nvPicPr>
        <p:blipFill>
          <a:blip r:embed="rId4" cstate="screen"/>
          <a:stretch>
            <a:fillRect/>
          </a:stretch>
        </p:blipFill>
        <p:spPr>
          <a:xfrm>
            <a:off x="6122111" y="2819400"/>
            <a:ext cx="3021889" cy="4038600"/>
          </a:xfrm>
          <a:prstGeom prst="rect">
            <a:avLst/>
          </a:prstGeom>
        </p:spPr>
      </p:pic>
      <p:pic>
        <p:nvPicPr>
          <p:cNvPr id="9" name="Picture 11" descr="zheng_fdadeath_china"/>
          <p:cNvPicPr>
            <a:picLocks noChangeAspect="1" noChangeArrowheads="1"/>
          </p:cNvPicPr>
          <p:nvPr/>
        </p:nvPicPr>
        <p:blipFill>
          <a:blip r:embed="rId5" cstate="screen"/>
          <a:srcRect/>
          <a:stretch>
            <a:fillRect/>
          </a:stretch>
        </p:blipFill>
        <p:spPr bwMode="auto">
          <a:xfrm>
            <a:off x="2992532" y="4724400"/>
            <a:ext cx="3074894" cy="21336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Topics on China</a:t>
            </a:r>
            <a:br>
              <a:rPr lang="en-US" dirty="0" smtClean="0"/>
            </a:br>
            <a:r>
              <a:rPr lang="en-US" dirty="0" smtClean="0"/>
              <a:t>(AKA China continued…)</a:t>
            </a:r>
            <a:endParaRPr lang="en-US" dirty="0"/>
          </a:p>
        </p:txBody>
      </p:sp>
      <p:sp>
        <p:nvSpPr>
          <p:cNvPr id="3" name="Content Placeholder 2"/>
          <p:cNvSpPr>
            <a:spLocks noGrp="1"/>
          </p:cNvSpPr>
          <p:nvPr>
            <p:ph idx="1"/>
          </p:nvPr>
        </p:nvSpPr>
        <p:spPr/>
        <p:txBody>
          <a:bodyPr/>
          <a:lstStyle/>
          <a:p>
            <a:r>
              <a:rPr lang="en-US" dirty="0" smtClean="0"/>
              <a:t>Population Policy</a:t>
            </a:r>
          </a:p>
          <a:p>
            <a:r>
              <a:rPr lang="en-US" dirty="0" smtClean="0"/>
              <a:t>Human Rights</a:t>
            </a:r>
          </a:p>
          <a:p>
            <a:r>
              <a:rPr lang="en-US" dirty="0" smtClean="0"/>
              <a:t>Civil Society &amp; unrest</a:t>
            </a:r>
          </a:p>
          <a:p>
            <a:r>
              <a:rPr lang="en-US" dirty="0" smtClean="0"/>
              <a:t>Legal Issues</a:t>
            </a:r>
          </a:p>
        </p:txBody>
      </p:sp>
      <p:pic>
        <p:nvPicPr>
          <p:cNvPr id="4" name="Picture 3" descr="internetsurveillence.jpg"/>
          <p:cNvPicPr>
            <a:picLocks noChangeAspect="1"/>
          </p:cNvPicPr>
          <p:nvPr/>
        </p:nvPicPr>
        <p:blipFill>
          <a:blip r:embed="rId2" cstate="print"/>
          <a:stretch>
            <a:fillRect/>
          </a:stretch>
        </p:blipFill>
        <p:spPr>
          <a:xfrm>
            <a:off x="2438400" y="4114800"/>
            <a:ext cx="4450619" cy="27432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304800"/>
            <a:ext cx="7772400" cy="1470025"/>
          </a:xfrm>
        </p:spPr>
        <p:txBody>
          <a:bodyPr/>
          <a:lstStyle/>
          <a:p>
            <a:r>
              <a:rPr lang="en-US">
                <a:solidFill>
                  <a:srgbClr val="FFFF00"/>
                </a:solidFill>
              </a:rPr>
              <a:t>China's One-Child Policy and the Chinese Family</a:t>
            </a:r>
            <a:r>
              <a:rPr lang="en-US"/>
              <a:t> </a:t>
            </a:r>
          </a:p>
        </p:txBody>
      </p:sp>
      <p:pic>
        <p:nvPicPr>
          <p:cNvPr id="2052" name="Picture 4" descr="onechild2"/>
          <p:cNvPicPr>
            <a:picLocks noChangeAspect="1" noChangeArrowheads="1"/>
          </p:cNvPicPr>
          <p:nvPr/>
        </p:nvPicPr>
        <p:blipFill>
          <a:blip r:embed="rId3" cstate="print"/>
          <a:srcRect/>
          <a:stretch>
            <a:fillRect/>
          </a:stretch>
        </p:blipFill>
        <p:spPr bwMode="auto">
          <a:xfrm>
            <a:off x="3200400" y="2057400"/>
            <a:ext cx="2978150" cy="4305300"/>
          </a:xfrm>
          <a:prstGeom prst="rect">
            <a:avLst/>
          </a:prstGeom>
          <a:noFill/>
        </p:spPr>
      </p:pic>
      <p:sp>
        <p:nvSpPr>
          <p:cNvPr id="5" name="Subtitle 4"/>
          <p:cNvSpPr>
            <a:spLocks noGrp="1"/>
          </p:cNvSpPr>
          <p:nvPr>
            <p:ph type="subTitle" idx="1"/>
          </p:nvPr>
        </p:nvSpPr>
        <p:spPr/>
        <p:txBody>
          <a:bodyPr/>
          <a:lstStyle/>
          <a:p>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Planning Debates</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smtClean="0"/>
              <a:t>Malthus and carrying capacity</a:t>
            </a:r>
          </a:p>
          <a:p>
            <a:r>
              <a:rPr lang="en-US" dirty="0" smtClean="0"/>
              <a:t>Demographic transition</a:t>
            </a:r>
          </a:p>
          <a:p>
            <a:r>
              <a:rPr lang="en-US" dirty="0" smtClean="0"/>
              <a:t>Goals of family planning</a:t>
            </a:r>
            <a:endParaRPr lang="en-US" dirty="0"/>
          </a:p>
        </p:txBody>
      </p:sp>
      <p:pic>
        <p:nvPicPr>
          <p:cNvPr id="4" name="Picture 4" descr="demtransition2"/>
          <p:cNvPicPr>
            <a:picLocks noChangeAspect="1" noChangeArrowheads="1"/>
          </p:cNvPicPr>
          <p:nvPr/>
        </p:nvPicPr>
        <p:blipFill>
          <a:blip r:embed="rId3" cstate="print"/>
          <a:srcRect/>
          <a:stretch>
            <a:fillRect/>
          </a:stretch>
        </p:blipFill>
        <p:spPr bwMode="auto">
          <a:xfrm>
            <a:off x="1905000" y="3730625"/>
            <a:ext cx="5410200" cy="3127375"/>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0" y="258763"/>
            <a:ext cx="8382000" cy="503237"/>
          </a:xfrm>
        </p:spPr>
        <p:txBody>
          <a:bodyPr>
            <a:normAutofit fontScale="90000"/>
          </a:bodyPr>
          <a:lstStyle/>
          <a:p>
            <a:r>
              <a:rPr lang="en-US" sz="3600"/>
              <a:t>China’s Population</a:t>
            </a:r>
          </a:p>
        </p:txBody>
      </p:sp>
      <p:graphicFrame>
        <p:nvGraphicFramePr>
          <p:cNvPr id="196655" name="Group 47"/>
          <p:cNvGraphicFramePr>
            <a:graphicFrameLocks noGrp="1"/>
          </p:cNvGraphicFramePr>
          <p:nvPr>
            <p:ph type="tbl" idx="1"/>
          </p:nvPr>
        </p:nvGraphicFramePr>
        <p:xfrm>
          <a:off x="2514600" y="838200"/>
          <a:ext cx="3962400" cy="5619750"/>
        </p:xfrm>
        <a:graphic>
          <a:graphicData uri="http://schemas.openxmlformats.org/drawingml/2006/table">
            <a:tbl>
              <a:tblPr/>
              <a:tblGrid>
                <a:gridCol w="1371600"/>
                <a:gridCol w="2590800"/>
              </a:tblGrid>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Population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2"/>
                          </a:solidFill>
                          <a:effectLst/>
                          <a:latin typeface="Arial" charset="0"/>
                        </a:rPr>
                        <a:t>1950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Arial" charset="0"/>
                        </a:rPr>
                        <a:t>554.7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667.5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830.7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998.9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2"/>
                          </a:solidFill>
                          <a:effectLst/>
                          <a:latin typeface="Arial" charset="0"/>
                        </a:rPr>
                        <a:t>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solidFill>
                          <a:effectLst/>
                          <a:latin typeface="Arial" charset="0"/>
                        </a:rPr>
                        <a:t>1,155.3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1,265.9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1,326.8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1,361.6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1,350.6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Family Planning Historical Overview</a:t>
            </a:r>
            <a:endParaRPr lang="en-US" dirty="0"/>
          </a:p>
        </p:txBody>
      </p:sp>
      <p:sp>
        <p:nvSpPr>
          <p:cNvPr id="3" name="Content Placeholder 2"/>
          <p:cNvSpPr>
            <a:spLocks noGrp="1"/>
          </p:cNvSpPr>
          <p:nvPr>
            <p:ph idx="1"/>
          </p:nvPr>
        </p:nvSpPr>
        <p:spPr/>
        <p:txBody>
          <a:bodyPr/>
          <a:lstStyle/>
          <a:p>
            <a:r>
              <a:rPr lang="en-US" dirty="0" smtClean="0"/>
              <a:t>Early 1950s (</a:t>
            </a:r>
            <a:r>
              <a:rPr lang="en-US" dirty="0" err="1" smtClean="0"/>
              <a:t>pronatalist</a:t>
            </a:r>
            <a:r>
              <a:rPr lang="en-US" dirty="0" smtClean="0"/>
              <a:t>), mid-50s (</a:t>
            </a:r>
            <a:r>
              <a:rPr lang="en-US" dirty="0" err="1" smtClean="0"/>
              <a:t>antinatalist</a:t>
            </a:r>
            <a:r>
              <a:rPr lang="en-US" dirty="0" smtClean="0"/>
              <a:t>), early 60s (</a:t>
            </a:r>
            <a:r>
              <a:rPr lang="en-US" dirty="0" err="1" smtClean="0"/>
              <a:t>pronatalist</a:t>
            </a:r>
            <a:r>
              <a:rPr lang="en-US" dirty="0" smtClean="0"/>
              <a:t>)</a:t>
            </a:r>
          </a:p>
          <a:p>
            <a:pPr>
              <a:lnSpc>
                <a:spcPct val="90000"/>
              </a:lnSpc>
            </a:pPr>
            <a:r>
              <a:rPr lang="en-US" sz="2800" dirty="0" smtClean="0"/>
              <a:t>1971 – 5 year plans w/pop targets</a:t>
            </a:r>
          </a:p>
          <a:p>
            <a:pPr>
              <a:lnSpc>
                <a:spcPct val="90000"/>
              </a:lnSpc>
            </a:pPr>
            <a:r>
              <a:rPr lang="en-US" sz="2800" dirty="0" smtClean="0"/>
              <a:t>Mid-1970s “wan, xi, </a:t>
            </a:r>
            <a:r>
              <a:rPr lang="en-US" sz="2800" dirty="0" err="1" smtClean="0"/>
              <a:t>shao</a:t>
            </a:r>
            <a:r>
              <a:rPr lang="en-US" sz="2800" dirty="0" smtClean="0"/>
              <a:t>”</a:t>
            </a:r>
          </a:p>
          <a:p>
            <a:pPr>
              <a:lnSpc>
                <a:spcPct val="90000"/>
              </a:lnSpc>
            </a:pPr>
            <a:r>
              <a:rPr lang="en-US" sz="2800" dirty="0" smtClean="0"/>
              <a:t>1978  Deng links econ development with pop </a:t>
            </a:r>
          </a:p>
          <a:p>
            <a:pPr lvl="1">
              <a:lnSpc>
                <a:spcPct val="90000"/>
              </a:lnSpc>
            </a:pPr>
            <a:r>
              <a:rPr lang="en-US" sz="2400" dirty="0" smtClean="0"/>
              <a:t>Minorities exempt</a:t>
            </a:r>
          </a:p>
          <a:p>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81000" y="258763"/>
            <a:ext cx="8382000" cy="731837"/>
          </a:xfrm>
        </p:spPr>
        <p:txBody>
          <a:bodyPr>
            <a:normAutofit/>
          </a:bodyPr>
          <a:lstStyle/>
          <a:p>
            <a:pPr algn="ctr"/>
            <a:r>
              <a:rPr lang="en-US" sz="2400" dirty="0" smtClean="0"/>
              <a:t>Policy</a:t>
            </a:r>
            <a:r>
              <a:rPr lang="en-US" sz="2800" dirty="0" smtClean="0"/>
              <a:t> </a:t>
            </a:r>
            <a:r>
              <a:rPr lang="en-US" sz="2400" dirty="0"/>
              <a:t>Logistics</a:t>
            </a:r>
          </a:p>
        </p:txBody>
      </p:sp>
      <p:sp>
        <p:nvSpPr>
          <p:cNvPr id="119811" name="Rectangle 3"/>
          <p:cNvSpPr>
            <a:spLocks noGrp="1" noChangeArrowheads="1"/>
          </p:cNvSpPr>
          <p:nvPr>
            <p:ph type="body" idx="1"/>
          </p:nvPr>
        </p:nvSpPr>
        <p:spPr>
          <a:xfrm>
            <a:off x="381000" y="1143000"/>
            <a:ext cx="8610600" cy="5486400"/>
          </a:xfrm>
          <a:noFill/>
        </p:spPr>
        <p:txBody>
          <a:bodyPr/>
          <a:lstStyle/>
          <a:p>
            <a:r>
              <a:rPr lang="en-US" sz="2800" dirty="0"/>
              <a:t>No formal national law in 1979</a:t>
            </a:r>
          </a:p>
          <a:p>
            <a:pPr lvl="2"/>
            <a:r>
              <a:rPr lang="en-US" sz="2000" i="1" dirty="0"/>
              <a:t>Encourage</a:t>
            </a:r>
            <a:r>
              <a:rPr lang="en-US" sz="2000" dirty="0"/>
              <a:t> one</a:t>
            </a:r>
          </a:p>
          <a:p>
            <a:pPr lvl="2"/>
            <a:r>
              <a:rPr lang="en-US" sz="2000" i="1" dirty="0"/>
              <a:t>Control/regulate</a:t>
            </a:r>
            <a:r>
              <a:rPr lang="en-US" sz="2000" dirty="0"/>
              <a:t> a second</a:t>
            </a:r>
          </a:p>
          <a:p>
            <a:pPr lvl="2"/>
            <a:r>
              <a:rPr lang="en-US" sz="2000" i="1" dirty="0"/>
              <a:t>Prohibit/eliminate/ban</a:t>
            </a:r>
            <a:r>
              <a:rPr lang="en-US" sz="2000" dirty="0"/>
              <a:t> a third</a:t>
            </a:r>
          </a:p>
          <a:p>
            <a:r>
              <a:rPr lang="en-US" sz="2800" dirty="0"/>
              <a:t>Basic regulations:</a:t>
            </a:r>
          </a:p>
          <a:p>
            <a:pPr lvl="1"/>
            <a:r>
              <a:rPr lang="en-US" sz="2400" dirty="0"/>
              <a:t>“Among government cadres, workers and urban residents each couple shall have only one child, with the exemption of those who for special reasons have obtained permission to have more than one child.  In rural areas, couples should limit themselves to a single child, but some couples may be given permission to have a second child… No one is allowed to have a third child…”</a:t>
            </a:r>
          </a:p>
          <a:p>
            <a:pPr lvl="2"/>
            <a:r>
              <a:rPr lang="en-US" sz="2000" dirty="0"/>
              <a:t>Central Committee &amp; State Council Recommendations (1982)</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2000"/>
                                        <p:tgtEl>
                                          <p:spTgt spid="1198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9811">
                                            <p:txEl>
                                              <p:pRg st="1" end="1"/>
                                            </p:txEl>
                                          </p:spTgt>
                                        </p:tgtEl>
                                        <p:attrNameLst>
                                          <p:attrName>style.visibility</p:attrName>
                                        </p:attrNameLst>
                                      </p:cBhvr>
                                      <p:to>
                                        <p:strVal val="visible"/>
                                      </p:to>
                                    </p:set>
                                    <p:animEffect transition="in" filter="fade">
                                      <p:cBhvr>
                                        <p:cTn id="10" dur="2000"/>
                                        <p:tgtEl>
                                          <p:spTgt spid="1198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9811">
                                            <p:txEl>
                                              <p:pRg st="2" end="2"/>
                                            </p:txEl>
                                          </p:spTgt>
                                        </p:tgtEl>
                                        <p:attrNameLst>
                                          <p:attrName>style.visibility</p:attrName>
                                        </p:attrNameLst>
                                      </p:cBhvr>
                                      <p:to>
                                        <p:strVal val="visible"/>
                                      </p:to>
                                    </p:set>
                                    <p:animEffect transition="in" filter="fade">
                                      <p:cBhvr>
                                        <p:cTn id="13" dur="2000"/>
                                        <p:tgtEl>
                                          <p:spTgt spid="1198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9811">
                                            <p:txEl>
                                              <p:pRg st="3" end="3"/>
                                            </p:txEl>
                                          </p:spTgt>
                                        </p:tgtEl>
                                        <p:attrNameLst>
                                          <p:attrName>style.visibility</p:attrName>
                                        </p:attrNameLst>
                                      </p:cBhvr>
                                      <p:to>
                                        <p:strVal val="visible"/>
                                      </p:to>
                                    </p:set>
                                    <p:animEffect transition="in" filter="fade">
                                      <p:cBhvr>
                                        <p:cTn id="16" dur="2000"/>
                                        <p:tgtEl>
                                          <p:spTgt spid="1198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9811">
                                            <p:txEl>
                                              <p:pRg st="4" end="4"/>
                                            </p:txEl>
                                          </p:spTgt>
                                        </p:tgtEl>
                                        <p:attrNameLst>
                                          <p:attrName>style.visibility</p:attrName>
                                        </p:attrNameLst>
                                      </p:cBhvr>
                                      <p:to>
                                        <p:strVal val="visible"/>
                                      </p:to>
                                    </p:set>
                                    <p:animEffect transition="in" filter="fade">
                                      <p:cBhvr>
                                        <p:cTn id="21" dur="2000"/>
                                        <p:tgtEl>
                                          <p:spTgt spid="11981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9811">
                                            <p:txEl>
                                              <p:pRg st="5" end="5"/>
                                            </p:txEl>
                                          </p:spTgt>
                                        </p:tgtEl>
                                        <p:attrNameLst>
                                          <p:attrName>style.visibility</p:attrName>
                                        </p:attrNameLst>
                                      </p:cBhvr>
                                      <p:to>
                                        <p:strVal val="visible"/>
                                      </p:to>
                                    </p:set>
                                    <p:animEffect transition="in" filter="fade">
                                      <p:cBhvr>
                                        <p:cTn id="24" dur="2000"/>
                                        <p:tgtEl>
                                          <p:spTgt spid="11981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9811">
                                            <p:txEl>
                                              <p:pRg st="6" end="6"/>
                                            </p:txEl>
                                          </p:spTgt>
                                        </p:tgtEl>
                                        <p:attrNameLst>
                                          <p:attrName>style.visibility</p:attrName>
                                        </p:attrNameLst>
                                      </p:cBhvr>
                                      <p:to>
                                        <p:strVal val="visible"/>
                                      </p:to>
                                    </p:set>
                                    <p:animEffect transition="in" filter="fade">
                                      <p:cBhvr>
                                        <p:cTn id="27" dur="2000"/>
                                        <p:tgtEl>
                                          <p:spTgt spid="119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4800" y="228600"/>
            <a:ext cx="8610600" cy="1143000"/>
          </a:xfrm>
          <a:noFill/>
          <a:ln/>
        </p:spPr>
        <p:txBody>
          <a:bodyPr>
            <a:normAutofit fontScale="90000"/>
          </a:bodyPr>
          <a:lstStyle/>
          <a:p>
            <a:r>
              <a:rPr lang="en-US" sz="3500" b="1" dirty="0">
                <a:solidFill>
                  <a:srgbClr val="FFFF00"/>
                </a:solidFill>
              </a:rPr>
              <a:t>Which of the following statements about China’s development is </a:t>
            </a:r>
            <a:r>
              <a:rPr lang="en-US" sz="3500" b="1" u="sng" dirty="0">
                <a:solidFill>
                  <a:srgbClr val="FFFF00"/>
                </a:solidFill>
              </a:rPr>
              <a:t>false</a:t>
            </a:r>
            <a:r>
              <a:rPr lang="en-US" sz="3500" b="1" dirty="0">
                <a:solidFill>
                  <a:srgbClr val="FFFF00"/>
                </a:solidFill>
              </a:rPr>
              <a:t>?</a:t>
            </a:r>
          </a:p>
        </p:txBody>
      </p:sp>
      <p:sp>
        <p:nvSpPr>
          <p:cNvPr id="153603" name="Rectangle 3"/>
          <p:cNvSpPr>
            <a:spLocks noGrp="1" noChangeArrowheads="1"/>
          </p:cNvSpPr>
          <p:nvPr>
            <p:ph idx="1"/>
          </p:nvPr>
        </p:nvSpPr>
        <p:spPr>
          <a:xfrm>
            <a:off x="0" y="1295400"/>
            <a:ext cx="9144000" cy="5562600"/>
          </a:xfrm>
          <a:noFill/>
          <a:ln/>
        </p:spPr>
        <p:txBody>
          <a:bodyPr/>
          <a:lstStyle/>
          <a:p>
            <a:pPr marL="609600" indent="-609600">
              <a:buClr>
                <a:srgbClr val="FFFF00"/>
              </a:buClr>
              <a:buFontTx/>
              <a:buAutoNum type="alphaUcPeriod"/>
            </a:pPr>
            <a:r>
              <a:rPr lang="en-US" b="1" dirty="0" smtClean="0">
                <a:solidFill>
                  <a:srgbClr val="EFEFFF"/>
                </a:solidFill>
                <a:effectLst>
                  <a:outerShdw blurRad="38100" dist="38100" dir="2700000" algn="tl">
                    <a:srgbClr val="000000"/>
                  </a:outerShdw>
                </a:effectLst>
              </a:rPr>
              <a:t>China has averaged 8% growth annually since 1978</a:t>
            </a:r>
          </a:p>
          <a:p>
            <a:pPr marL="609600" indent="-609600">
              <a:buClr>
                <a:srgbClr val="FFFF00"/>
              </a:buClr>
              <a:buFontTx/>
              <a:buAutoNum type="alphaUcPeriod"/>
            </a:pPr>
            <a:r>
              <a:rPr lang="en-US" b="1" dirty="0" smtClean="0">
                <a:solidFill>
                  <a:srgbClr val="EFEFFF"/>
                </a:solidFill>
                <a:effectLst>
                  <a:outerShdw blurRad="38100" dist="38100" dir="2700000" algn="tl">
                    <a:srgbClr val="000000"/>
                  </a:outerShdw>
                </a:effectLst>
              </a:rPr>
              <a:t>China </a:t>
            </a:r>
            <a:r>
              <a:rPr lang="en-US" b="1" dirty="0">
                <a:solidFill>
                  <a:srgbClr val="EFEFFF"/>
                </a:solidFill>
                <a:effectLst>
                  <a:outerShdw blurRad="38100" dist="38100" dir="2700000" algn="tl">
                    <a:srgbClr val="000000"/>
                  </a:outerShdw>
                </a:effectLst>
              </a:rPr>
              <a:t>uses ½ of the world’s </a:t>
            </a:r>
            <a:r>
              <a:rPr lang="en-US" b="1" dirty="0" smtClean="0">
                <a:solidFill>
                  <a:srgbClr val="EFEFFF"/>
                </a:solidFill>
                <a:effectLst>
                  <a:outerShdw blurRad="38100" dist="38100" dir="2700000" algn="tl">
                    <a:srgbClr val="000000"/>
                  </a:outerShdw>
                </a:effectLst>
              </a:rPr>
              <a:t>cement</a:t>
            </a:r>
          </a:p>
          <a:p>
            <a:pPr marL="609600" indent="-609600">
              <a:buClr>
                <a:srgbClr val="FFFF00"/>
              </a:buClr>
              <a:buFontTx/>
              <a:buAutoNum type="alphaUcPeriod"/>
            </a:pPr>
            <a:r>
              <a:rPr lang="en-US" b="1" dirty="0" smtClean="0">
                <a:solidFill>
                  <a:srgbClr val="EFEFFF"/>
                </a:solidFill>
                <a:effectLst>
                  <a:outerShdw blurRad="38100" dist="38100" dir="2700000" algn="tl">
                    <a:srgbClr val="000000"/>
                  </a:outerShdw>
                </a:effectLst>
              </a:rPr>
              <a:t>China is the third largest economy after the US and Japan</a:t>
            </a:r>
            <a:endParaRPr lang="en-US" b="1" dirty="0">
              <a:solidFill>
                <a:srgbClr val="EFEFFF"/>
              </a:solidFill>
              <a:effectLst>
                <a:outerShdw blurRad="38100" dist="38100" dir="2700000" algn="tl">
                  <a:srgbClr val="000000"/>
                </a:outerShdw>
              </a:effectLst>
            </a:endParaRPr>
          </a:p>
          <a:p>
            <a:pPr marL="609600" indent="-609600">
              <a:buClr>
                <a:srgbClr val="FFFF00"/>
              </a:buClr>
              <a:buFontTx/>
              <a:buAutoNum type="alphaUcPeriod"/>
            </a:pPr>
            <a:r>
              <a:rPr lang="en-US" b="1" dirty="0">
                <a:solidFill>
                  <a:srgbClr val="EFEFFF"/>
                </a:solidFill>
                <a:effectLst>
                  <a:outerShdw blurRad="38100" dist="38100" dir="2700000" algn="tl">
                    <a:srgbClr val="000000"/>
                  </a:outerShdw>
                </a:effectLst>
              </a:rPr>
              <a:t>The state owned sector still controls 1/3 of all industry in China</a:t>
            </a:r>
          </a:p>
          <a:p>
            <a:pPr marL="609600" indent="-609600">
              <a:buClr>
                <a:srgbClr val="FFFF00"/>
              </a:buClr>
              <a:buFontTx/>
              <a:buAutoNum type="alphaUcPeriod"/>
            </a:pPr>
            <a:r>
              <a:rPr lang="en-US" b="1" dirty="0" smtClean="0">
                <a:solidFill>
                  <a:srgbClr val="EFEFFF"/>
                </a:solidFill>
                <a:effectLst>
                  <a:outerShdw blurRad="38100" dist="38100" dir="2700000" algn="tl">
                    <a:srgbClr val="000000"/>
                  </a:outerShdw>
                </a:effectLst>
              </a:rPr>
              <a:t>Less than half of China’s </a:t>
            </a:r>
            <a:r>
              <a:rPr lang="en-US" b="1" dirty="0">
                <a:solidFill>
                  <a:srgbClr val="EFEFFF"/>
                </a:solidFill>
                <a:effectLst>
                  <a:outerShdw blurRad="38100" dist="38100" dir="2700000" algn="tl">
                    <a:srgbClr val="000000"/>
                  </a:outerShdw>
                </a:effectLst>
              </a:rPr>
              <a:t>population is employed in </a:t>
            </a:r>
            <a:r>
              <a:rPr lang="en-US" b="1" dirty="0" smtClean="0">
                <a:solidFill>
                  <a:srgbClr val="EFEFFF"/>
                </a:solidFill>
                <a:effectLst>
                  <a:outerShdw blurRad="38100" dist="38100" dir="2700000" algn="tl">
                    <a:srgbClr val="000000"/>
                  </a:outerShdw>
                </a:effectLst>
              </a:rPr>
              <a:t>agriculture</a:t>
            </a:r>
            <a:endParaRPr lang="en-US" b="1" dirty="0">
              <a:solidFill>
                <a:srgbClr val="EFEFFF"/>
              </a:solidFill>
              <a:effectLst>
                <a:outerShdw blurRad="38100" dist="38100" dir="2700000" algn="tl">
                  <a:srgbClr val="000000"/>
                </a:outerShdw>
              </a:effectLst>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and Implementation</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Implementation:</a:t>
            </a:r>
          </a:p>
          <a:p>
            <a:pPr lvl="1"/>
            <a:r>
              <a:rPr lang="en-US" dirty="0" smtClean="0"/>
              <a:t>Provincial authority &amp; variation</a:t>
            </a:r>
          </a:p>
          <a:p>
            <a:pPr lvl="1"/>
            <a:r>
              <a:rPr lang="en-US" dirty="0" smtClean="0"/>
              <a:t>Birth planning commissions</a:t>
            </a:r>
          </a:p>
          <a:p>
            <a:pPr lvl="1"/>
            <a:r>
              <a:rPr lang="en-US" dirty="0" smtClean="0"/>
              <a:t>Grass-roots monitoring</a:t>
            </a:r>
          </a:p>
          <a:p>
            <a:r>
              <a:rPr lang="en-US" dirty="0" smtClean="0"/>
              <a:t>Allocation:</a:t>
            </a:r>
          </a:p>
          <a:p>
            <a:pPr lvl="1"/>
            <a:r>
              <a:rPr lang="en-US" dirty="0" smtClean="0"/>
              <a:t>Validation: marriage certificates, work unit, neighborhood committee</a:t>
            </a:r>
          </a:p>
          <a:p>
            <a:pPr lvl="1"/>
            <a:r>
              <a:rPr lang="en-US" sz="2800" dirty="0" smtClean="0"/>
              <a:t>Quotas allocated – “birth planning certificates”</a:t>
            </a:r>
          </a:p>
          <a:p>
            <a:pPr lvl="1"/>
            <a:r>
              <a:rPr lang="en-US" sz="2800" dirty="0" smtClean="0"/>
              <a:t>Additional births subject to county/city district approval (not local)</a:t>
            </a:r>
          </a:p>
          <a:p>
            <a:pPr lvl="1"/>
            <a:r>
              <a:rPr lang="en-US" sz="2800" dirty="0" smtClean="0"/>
              <a:t>Paperwork stamped/certified</a:t>
            </a:r>
          </a:p>
          <a:p>
            <a:pPr lvl="1"/>
            <a:r>
              <a:rPr lang="en-US" dirty="0" smtClean="0"/>
              <a:t>After birth: certification &amp; monitoring</a:t>
            </a:r>
            <a:endParaRPr lang="en-US" sz="2800" dirty="0" smtClean="0"/>
          </a:p>
          <a:p>
            <a:pPr lvl="1"/>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81000" y="258763"/>
            <a:ext cx="8534400" cy="808037"/>
          </a:xfrm>
        </p:spPr>
        <p:txBody>
          <a:bodyPr>
            <a:normAutofit fontScale="90000"/>
          </a:bodyPr>
          <a:lstStyle/>
          <a:p>
            <a:r>
              <a:rPr lang="en-US" sz="3600" dirty="0" smtClean="0"/>
              <a:t>2002 </a:t>
            </a:r>
            <a:r>
              <a:rPr lang="en-US" sz="3600" dirty="0"/>
              <a:t>Population and Family Planning Law</a:t>
            </a:r>
          </a:p>
        </p:txBody>
      </p:sp>
      <p:sp>
        <p:nvSpPr>
          <p:cNvPr id="152579" name="Rectangle 3"/>
          <p:cNvSpPr>
            <a:spLocks noGrp="1" noChangeArrowheads="1"/>
          </p:cNvSpPr>
          <p:nvPr>
            <p:ph type="body" idx="1"/>
          </p:nvPr>
        </p:nvSpPr>
        <p:spPr>
          <a:xfrm>
            <a:off x="0" y="1371600"/>
            <a:ext cx="9144000" cy="5257800"/>
          </a:xfrm>
          <a:noFill/>
        </p:spPr>
        <p:txBody>
          <a:bodyPr/>
          <a:lstStyle/>
          <a:p>
            <a:pPr>
              <a:lnSpc>
                <a:spcPct val="80000"/>
              </a:lnSpc>
            </a:pPr>
            <a:r>
              <a:rPr lang="en-US" sz="2800" b="1" dirty="0">
                <a:solidFill>
                  <a:schemeClr val="tx2"/>
                </a:solidFill>
              </a:rPr>
              <a:t>Article 17</a:t>
            </a:r>
            <a:r>
              <a:rPr lang="en-US" sz="2800" dirty="0">
                <a:solidFill>
                  <a:schemeClr val="tx2"/>
                </a:solidFill>
              </a:rPr>
              <a:t>: </a:t>
            </a:r>
            <a:r>
              <a:rPr lang="en-US" sz="2800" dirty="0"/>
              <a:t>“Both husband and wife bear equal responsibility for family planning.”</a:t>
            </a:r>
          </a:p>
          <a:p>
            <a:pPr>
              <a:lnSpc>
                <a:spcPct val="80000"/>
              </a:lnSpc>
            </a:pPr>
            <a:r>
              <a:rPr lang="en-US" sz="2800" b="1" dirty="0">
                <a:solidFill>
                  <a:schemeClr val="tx2"/>
                </a:solidFill>
              </a:rPr>
              <a:t>Article 22: </a:t>
            </a:r>
            <a:r>
              <a:rPr lang="en-US" sz="2800" b="1" dirty="0"/>
              <a:t>“…</a:t>
            </a:r>
            <a:r>
              <a:rPr lang="en-US" sz="2800" dirty="0"/>
              <a:t>maltreatment, and abandonment of baby girls are prohibited. “</a:t>
            </a:r>
            <a:endParaRPr lang="en-US" sz="2800" b="1" dirty="0"/>
          </a:p>
          <a:p>
            <a:pPr>
              <a:lnSpc>
                <a:spcPct val="80000"/>
              </a:lnSpc>
            </a:pPr>
            <a:r>
              <a:rPr lang="en-US" sz="2800" b="1" dirty="0">
                <a:solidFill>
                  <a:schemeClr val="tx2"/>
                </a:solidFill>
              </a:rPr>
              <a:t>Article 26:</a:t>
            </a:r>
            <a:r>
              <a:rPr lang="en-US" sz="2800" dirty="0">
                <a:solidFill>
                  <a:schemeClr val="tx2"/>
                </a:solidFill>
              </a:rPr>
              <a:t> </a:t>
            </a:r>
            <a:r>
              <a:rPr lang="en-US" sz="2800" dirty="0"/>
              <a:t>“Citizens who undergo surgical operation for family planning shall enjoy leaves as specified by the State. Local people's governments may give them rewards.”</a:t>
            </a:r>
          </a:p>
          <a:p>
            <a:pPr>
              <a:lnSpc>
                <a:spcPct val="80000"/>
              </a:lnSpc>
            </a:pPr>
            <a:r>
              <a:rPr lang="en-US" sz="2800" b="1" dirty="0">
                <a:solidFill>
                  <a:schemeClr val="tx2"/>
                </a:solidFill>
              </a:rPr>
              <a:t>Article 27:</a:t>
            </a:r>
            <a:r>
              <a:rPr lang="en-US" sz="2800" dirty="0">
                <a:solidFill>
                  <a:schemeClr val="tx2"/>
                </a:solidFill>
              </a:rPr>
              <a:t> </a:t>
            </a:r>
            <a:r>
              <a:rPr lang="en-US" sz="2800" dirty="0"/>
              <a:t>“Where the only child of a couple is disabled or killed in accidents, and the couple decides not to have or adopt another child, the local people's government shall provide the couple with necessary assistance.”</a:t>
            </a:r>
            <a:endParaRPr lang="en-US" sz="2800" b="1"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smtClean="0"/>
              <a:t>Family </a:t>
            </a:r>
            <a:r>
              <a:rPr lang="en-US" dirty="0"/>
              <a:t>Planning Law…</a:t>
            </a:r>
          </a:p>
        </p:txBody>
      </p:sp>
      <p:sp>
        <p:nvSpPr>
          <p:cNvPr id="154627" name="Rectangle 3"/>
          <p:cNvSpPr>
            <a:spLocks noGrp="1" noChangeArrowheads="1"/>
          </p:cNvSpPr>
          <p:nvPr>
            <p:ph type="body" idx="1"/>
          </p:nvPr>
        </p:nvSpPr>
        <p:spPr>
          <a:xfrm>
            <a:off x="381000" y="1447800"/>
            <a:ext cx="8382000" cy="4724400"/>
          </a:xfrm>
          <a:noFill/>
        </p:spPr>
        <p:txBody>
          <a:bodyPr/>
          <a:lstStyle/>
          <a:p>
            <a:pPr>
              <a:lnSpc>
                <a:spcPct val="90000"/>
              </a:lnSpc>
            </a:pPr>
            <a:r>
              <a:rPr lang="en-US" b="1" dirty="0">
                <a:solidFill>
                  <a:schemeClr val="tx2"/>
                </a:solidFill>
              </a:rPr>
              <a:t>Article 35: </a:t>
            </a:r>
            <a:r>
              <a:rPr lang="en-US" dirty="0">
                <a:solidFill>
                  <a:schemeClr val="tx2"/>
                </a:solidFill>
              </a:rPr>
              <a:t> </a:t>
            </a:r>
            <a:r>
              <a:rPr lang="en-US" dirty="0"/>
              <a:t>“Use of </a:t>
            </a:r>
            <a:r>
              <a:rPr lang="en-US" dirty="0" err="1"/>
              <a:t>ultrasonography</a:t>
            </a:r>
            <a:r>
              <a:rPr lang="en-US" dirty="0"/>
              <a:t> or other techniques to identify fetal gender for non-medical purposes is strictly prohibited. Sex-selective pregnancy termination for non-medical purposes is strictly prohibited.”</a:t>
            </a:r>
            <a:endParaRPr lang="en-US" b="1" dirty="0"/>
          </a:p>
          <a:p>
            <a:pPr>
              <a:lnSpc>
                <a:spcPct val="90000"/>
              </a:lnSpc>
            </a:pPr>
            <a:r>
              <a:rPr lang="en-US" b="1" dirty="0">
                <a:solidFill>
                  <a:schemeClr val="tx2"/>
                </a:solidFill>
              </a:rPr>
              <a:t>Article 41: </a:t>
            </a:r>
            <a:r>
              <a:rPr lang="en-US" b="1" dirty="0"/>
              <a:t>“</a:t>
            </a:r>
            <a:r>
              <a:rPr lang="en-US" dirty="0"/>
              <a:t>Citizens who give birth to babies not in compliance with the provisions of Article 18 of this Law shall pay a social maintenance fee prescribed by law.”</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762000"/>
          </a:xfrm>
        </p:spPr>
        <p:txBody>
          <a:bodyPr/>
          <a:lstStyle/>
          <a:p>
            <a:r>
              <a:rPr lang="en-US" dirty="0" smtClean="0"/>
              <a:t>Enforcement</a:t>
            </a:r>
            <a:endParaRPr lang="en-US" dirty="0"/>
          </a:p>
        </p:txBody>
      </p:sp>
      <p:sp>
        <p:nvSpPr>
          <p:cNvPr id="3" name="Content Placeholder 2"/>
          <p:cNvSpPr>
            <a:spLocks noGrp="1"/>
          </p:cNvSpPr>
          <p:nvPr>
            <p:ph idx="1"/>
          </p:nvPr>
        </p:nvSpPr>
        <p:spPr>
          <a:xfrm>
            <a:off x="838200" y="838200"/>
            <a:ext cx="7772400" cy="4114800"/>
          </a:xfrm>
        </p:spPr>
        <p:txBody>
          <a:bodyPr>
            <a:normAutofit fontScale="92500" lnSpcReduction="10000"/>
          </a:bodyPr>
          <a:lstStyle/>
          <a:p>
            <a:r>
              <a:rPr lang="en-US" dirty="0" smtClean="0"/>
              <a:t>Different stages of enforcement</a:t>
            </a:r>
          </a:p>
          <a:p>
            <a:r>
              <a:rPr lang="en-US" dirty="0" smtClean="0"/>
              <a:t>Exceptions</a:t>
            </a:r>
          </a:p>
          <a:p>
            <a:r>
              <a:rPr lang="en-US" dirty="0" smtClean="0"/>
              <a:t>Son preferences</a:t>
            </a:r>
          </a:p>
          <a:p>
            <a:r>
              <a:rPr lang="en-US" dirty="0" smtClean="0"/>
              <a:t>Forced sterilization</a:t>
            </a:r>
          </a:p>
          <a:p>
            <a:r>
              <a:rPr lang="en-US" dirty="0" smtClean="0"/>
              <a:t>Monitoring of menstruation </a:t>
            </a:r>
          </a:p>
          <a:p>
            <a:r>
              <a:rPr lang="en-US" dirty="0" smtClean="0"/>
              <a:t>Contraception challenges &amp; abortion</a:t>
            </a:r>
          </a:p>
          <a:p>
            <a:r>
              <a:rPr lang="en-US" dirty="0" smtClean="0"/>
              <a:t>Abandonment &amp; adoption</a:t>
            </a:r>
          </a:p>
          <a:p>
            <a:r>
              <a:rPr lang="en-US" dirty="0" smtClean="0"/>
              <a:t>4-2-1 problem</a:t>
            </a:r>
            <a:endParaRPr lang="en-US" dirty="0"/>
          </a:p>
        </p:txBody>
      </p:sp>
      <p:pic>
        <p:nvPicPr>
          <p:cNvPr id="4" name="Picture 4" descr="condom"/>
          <p:cNvPicPr>
            <a:picLocks noChangeAspect="1" noChangeArrowheads="1"/>
          </p:cNvPicPr>
          <p:nvPr/>
        </p:nvPicPr>
        <p:blipFill>
          <a:blip r:embed="rId2" cstate="print"/>
          <a:srcRect/>
          <a:stretch>
            <a:fillRect/>
          </a:stretch>
        </p:blipFill>
        <p:spPr bwMode="auto">
          <a:xfrm>
            <a:off x="7543800" y="0"/>
            <a:ext cx="1600200" cy="2643447"/>
          </a:xfrm>
          <a:prstGeom prst="rect">
            <a:avLst/>
          </a:prstGeom>
          <a:noFill/>
        </p:spPr>
      </p:pic>
      <p:pic>
        <p:nvPicPr>
          <p:cNvPr id="5" name="Picture 5" descr="baby"/>
          <p:cNvPicPr>
            <a:picLocks noChangeAspect="1" noChangeArrowheads="1"/>
          </p:cNvPicPr>
          <p:nvPr/>
        </p:nvPicPr>
        <p:blipFill>
          <a:blip r:embed="rId3" cstate="print"/>
          <a:srcRect/>
          <a:stretch>
            <a:fillRect/>
          </a:stretch>
        </p:blipFill>
        <p:spPr bwMode="auto">
          <a:xfrm>
            <a:off x="7176194" y="3505200"/>
            <a:ext cx="1967806" cy="3352800"/>
          </a:xfrm>
          <a:prstGeom prst="rect">
            <a:avLst/>
          </a:prstGeom>
          <a:noFill/>
        </p:spPr>
      </p:pic>
      <p:pic>
        <p:nvPicPr>
          <p:cNvPr id="6" name="Picture 4" descr="adoption"/>
          <p:cNvPicPr>
            <a:picLocks noChangeAspect="1" noChangeArrowheads="1"/>
          </p:cNvPicPr>
          <p:nvPr/>
        </p:nvPicPr>
        <p:blipFill>
          <a:blip r:embed="rId4" cstate="print"/>
          <a:srcRect/>
          <a:stretch>
            <a:fillRect/>
          </a:stretch>
        </p:blipFill>
        <p:spPr bwMode="auto">
          <a:xfrm>
            <a:off x="1828800" y="4953000"/>
            <a:ext cx="3505200" cy="2379398"/>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endParaRPr lang="en-US"/>
          </a:p>
        </p:txBody>
      </p:sp>
      <p:sp>
        <p:nvSpPr>
          <p:cNvPr id="163843" name="Rectangle 3"/>
          <p:cNvSpPr>
            <a:spLocks noGrp="1" noChangeArrowheads="1"/>
          </p:cNvSpPr>
          <p:nvPr>
            <p:ph type="body" idx="1"/>
          </p:nvPr>
        </p:nvSpPr>
        <p:spPr/>
        <p:txBody>
          <a:bodyPr/>
          <a:lstStyle/>
          <a:p>
            <a:endParaRPr lang="en-US"/>
          </a:p>
        </p:txBody>
      </p:sp>
      <p:pic>
        <p:nvPicPr>
          <p:cNvPr id="163848" name="Picture 8" descr="birthchart"/>
          <p:cNvPicPr>
            <a:picLocks noChangeAspect="1" noChangeArrowheads="1"/>
          </p:cNvPicPr>
          <p:nvPr/>
        </p:nvPicPr>
        <p:blipFill>
          <a:blip r:embed="rId2" cstate="print"/>
          <a:srcRect/>
          <a:stretch>
            <a:fillRect/>
          </a:stretch>
        </p:blipFill>
        <p:spPr bwMode="auto">
          <a:xfrm>
            <a:off x="1295400" y="23813"/>
            <a:ext cx="6632575" cy="7138987"/>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t>Sex </a:t>
            </a:r>
            <a:r>
              <a:rPr lang="en-US" dirty="0"/>
              <a:t>Ratio </a:t>
            </a:r>
            <a:r>
              <a:rPr lang="en-US" dirty="0" smtClean="0"/>
              <a:t>Problems</a:t>
            </a:r>
            <a:endParaRPr lang="en-US" dirty="0"/>
          </a:p>
        </p:txBody>
      </p:sp>
      <p:sp>
        <p:nvSpPr>
          <p:cNvPr id="84995" name="Rectangle 3"/>
          <p:cNvSpPr>
            <a:spLocks noGrp="1" noChangeArrowheads="1"/>
          </p:cNvSpPr>
          <p:nvPr>
            <p:ph type="body" idx="1"/>
          </p:nvPr>
        </p:nvSpPr>
        <p:spPr>
          <a:xfrm>
            <a:off x="3657600" y="1524000"/>
            <a:ext cx="5486400" cy="3962400"/>
          </a:xfrm>
          <a:noFill/>
        </p:spPr>
        <p:txBody>
          <a:bodyPr/>
          <a:lstStyle/>
          <a:p>
            <a:r>
              <a:rPr lang="en-US" dirty="0"/>
              <a:t>Skewed sex ratios </a:t>
            </a:r>
          </a:p>
          <a:p>
            <a:pPr lvl="1"/>
            <a:r>
              <a:rPr lang="en-US" dirty="0"/>
              <a:t>Normal 103:100</a:t>
            </a:r>
          </a:p>
          <a:p>
            <a:pPr lvl="1"/>
            <a:r>
              <a:rPr lang="en-US" dirty="0"/>
              <a:t>145:100 Shaanxi</a:t>
            </a:r>
          </a:p>
          <a:p>
            <a:pPr lvl="1"/>
            <a:r>
              <a:rPr lang="en-US" dirty="0"/>
              <a:t>116:100 national average</a:t>
            </a:r>
          </a:p>
          <a:p>
            <a:pPr lvl="1"/>
            <a:r>
              <a:rPr lang="en-US" dirty="0"/>
              <a:t>200:100 Tianjin (2</a:t>
            </a:r>
            <a:r>
              <a:rPr lang="en-US" baseline="30000" dirty="0"/>
              <a:t>nd</a:t>
            </a:r>
            <a:r>
              <a:rPr lang="en-US" dirty="0"/>
              <a:t> order)</a:t>
            </a:r>
          </a:p>
          <a:p>
            <a:pPr lvl="1"/>
            <a:r>
              <a:rPr lang="en-US" dirty="0"/>
              <a:t>1,100 :100 [rural] (3</a:t>
            </a:r>
            <a:r>
              <a:rPr lang="en-US" baseline="30000" dirty="0"/>
              <a:t>rd</a:t>
            </a:r>
            <a:r>
              <a:rPr lang="en-US" dirty="0"/>
              <a:t> order</a:t>
            </a:r>
            <a:r>
              <a:rPr lang="en-US" dirty="0" smtClean="0"/>
              <a:t>)</a:t>
            </a:r>
            <a:endParaRPr lang="en-US" dirty="0"/>
          </a:p>
        </p:txBody>
      </p:sp>
      <p:pic>
        <p:nvPicPr>
          <p:cNvPr id="5" name="Picture 4" descr="genderimbalance.jpg"/>
          <p:cNvPicPr>
            <a:picLocks noChangeAspect="1"/>
          </p:cNvPicPr>
          <p:nvPr/>
        </p:nvPicPr>
        <p:blipFill>
          <a:blip r:embed="rId3" cstate="print"/>
          <a:stretch>
            <a:fillRect/>
          </a:stretch>
        </p:blipFill>
        <p:spPr>
          <a:xfrm>
            <a:off x="0" y="2209800"/>
            <a:ext cx="4109320" cy="257556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n-US"/>
              <a:t>“Cultivating the perfect only child”</a:t>
            </a:r>
          </a:p>
        </p:txBody>
      </p:sp>
      <p:sp>
        <p:nvSpPr>
          <p:cNvPr id="95235" name="Rectangle 3"/>
          <p:cNvSpPr>
            <a:spLocks noGrp="1" noChangeArrowheads="1"/>
          </p:cNvSpPr>
          <p:nvPr>
            <p:ph type="body" idx="1"/>
          </p:nvPr>
        </p:nvSpPr>
        <p:spPr>
          <a:xfrm>
            <a:off x="0" y="1524000"/>
            <a:ext cx="8458200" cy="4343400"/>
          </a:xfrm>
          <a:noFill/>
        </p:spPr>
        <p:txBody>
          <a:bodyPr/>
          <a:lstStyle/>
          <a:p>
            <a:r>
              <a:rPr lang="en-US" dirty="0"/>
              <a:t>Education pressures (cost, schools, </a:t>
            </a:r>
            <a:r>
              <a:rPr lang="en-US" dirty="0" err="1"/>
              <a:t>extracurriculars</a:t>
            </a:r>
            <a:r>
              <a:rPr lang="en-US" dirty="0"/>
              <a:t>, etc) &amp; competition </a:t>
            </a:r>
          </a:p>
          <a:p>
            <a:r>
              <a:rPr lang="en-US" dirty="0" smtClean="0"/>
              <a:t>Little emperors</a:t>
            </a:r>
            <a:endParaRPr lang="en-US" dirty="0"/>
          </a:p>
          <a:p>
            <a:r>
              <a:rPr lang="en-US" dirty="0" smtClean="0"/>
              <a:t>Social </a:t>
            </a:r>
            <a:r>
              <a:rPr lang="en-US" dirty="0"/>
              <a:t>security role – must invest</a:t>
            </a:r>
          </a:p>
          <a:p>
            <a:pPr lvl="1"/>
            <a:r>
              <a:rPr lang="en-US" dirty="0"/>
              <a:t>“one child = one opportunity”</a:t>
            </a:r>
          </a:p>
        </p:txBody>
      </p:sp>
      <p:pic>
        <p:nvPicPr>
          <p:cNvPr id="95236" name="Picture 4" descr="fatkid"/>
          <p:cNvPicPr>
            <a:picLocks noChangeAspect="1" noChangeArrowheads="1"/>
          </p:cNvPicPr>
          <p:nvPr/>
        </p:nvPicPr>
        <p:blipFill>
          <a:blip r:embed="rId3" cstate="print"/>
          <a:srcRect/>
          <a:stretch>
            <a:fillRect/>
          </a:stretch>
        </p:blipFill>
        <p:spPr bwMode="auto">
          <a:xfrm>
            <a:off x="6301409" y="2667000"/>
            <a:ext cx="2842591" cy="19812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2000"/>
                                        <p:tgtEl>
                                          <p:spTgt spid="952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235">
                                            <p:txEl>
                                              <p:pRg st="1" end="1"/>
                                            </p:txEl>
                                          </p:spTgt>
                                        </p:tgtEl>
                                        <p:attrNameLst>
                                          <p:attrName>style.visibility</p:attrName>
                                        </p:attrNameLst>
                                      </p:cBhvr>
                                      <p:to>
                                        <p:strVal val="visible"/>
                                      </p:to>
                                    </p:set>
                                    <p:animEffect transition="in" filter="fade">
                                      <p:cBhvr>
                                        <p:cTn id="10" dur="2000"/>
                                        <p:tgtEl>
                                          <p:spTgt spid="952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animEffect transition="in" filter="fade">
                                      <p:cBhvr>
                                        <p:cTn id="15" dur="2000"/>
                                        <p:tgtEl>
                                          <p:spTgt spid="952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5235">
                                            <p:txEl>
                                              <p:pRg st="3" end="3"/>
                                            </p:txEl>
                                          </p:spTgt>
                                        </p:tgtEl>
                                        <p:attrNameLst>
                                          <p:attrName>style.visibility</p:attrName>
                                        </p:attrNameLst>
                                      </p:cBhvr>
                                      <p:to>
                                        <p:strVal val="visible"/>
                                      </p:to>
                                    </p:set>
                                    <p:animEffect transition="in" filter="fade">
                                      <p:cBhvr>
                                        <p:cTn id="18" dur="2000"/>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a:xfrm>
            <a:off x="0" y="457200"/>
            <a:ext cx="9055100" cy="406400"/>
          </a:xfrm>
        </p:spPr>
        <p:txBody>
          <a:bodyPr>
            <a:normAutofit fontScale="90000"/>
          </a:bodyPr>
          <a:lstStyle/>
          <a:p>
            <a:pPr algn="ctr"/>
            <a:r>
              <a:rPr lang="en-US"/>
              <a:t>Human Rights…</a:t>
            </a:r>
          </a:p>
        </p:txBody>
      </p:sp>
      <p:pic>
        <p:nvPicPr>
          <p:cNvPr id="134147" name="Picture 1027" descr="china_hrts"/>
          <p:cNvPicPr>
            <a:picLocks noChangeAspect="1" noChangeArrowheads="1"/>
          </p:cNvPicPr>
          <p:nvPr/>
        </p:nvPicPr>
        <p:blipFill>
          <a:blip r:embed="rId3" cstate="print"/>
          <a:srcRect/>
          <a:stretch>
            <a:fillRect/>
          </a:stretch>
        </p:blipFill>
        <p:spPr bwMode="auto">
          <a:xfrm>
            <a:off x="0" y="990600"/>
            <a:ext cx="5334000" cy="4156075"/>
          </a:xfrm>
          <a:prstGeom prst="rect">
            <a:avLst/>
          </a:prstGeom>
          <a:noFill/>
        </p:spPr>
      </p:pic>
      <p:pic>
        <p:nvPicPr>
          <p:cNvPr id="134148" name="Picture 1028" descr="executions"/>
          <p:cNvPicPr>
            <a:picLocks noChangeAspect="1" noChangeArrowheads="1"/>
          </p:cNvPicPr>
          <p:nvPr/>
        </p:nvPicPr>
        <p:blipFill>
          <a:blip r:embed="rId4" cstate="print"/>
          <a:srcRect/>
          <a:stretch>
            <a:fillRect/>
          </a:stretch>
        </p:blipFill>
        <p:spPr bwMode="auto">
          <a:xfrm>
            <a:off x="4800600" y="3498850"/>
            <a:ext cx="4343400" cy="335915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a:r>
              <a:rPr lang="en-US" dirty="0" smtClean="0"/>
              <a:t>China’s Human Rights Problems</a:t>
            </a:r>
            <a:endParaRPr lang="en-US" dirty="0"/>
          </a:p>
        </p:txBody>
      </p:sp>
      <p:sp>
        <p:nvSpPr>
          <p:cNvPr id="141315" name="Rectangle 3"/>
          <p:cNvSpPr>
            <a:spLocks noGrp="1" noChangeArrowheads="1"/>
          </p:cNvSpPr>
          <p:nvPr>
            <p:ph type="body" sz="half" idx="1"/>
          </p:nvPr>
        </p:nvSpPr>
        <p:spPr>
          <a:xfrm>
            <a:off x="457200" y="1600201"/>
            <a:ext cx="7924800" cy="3200399"/>
          </a:xfrm>
        </p:spPr>
        <p:txBody>
          <a:bodyPr/>
          <a:lstStyle/>
          <a:p>
            <a:pPr marL="0" indent="0"/>
            <a:r>
              <a:rPr lang="en-US" dirty="0"/>
              <a:t>China</a:t>
            </a:r>
          </a:p>
          <a:p>
            <a:pPr marL="457200" lvl="1" indent="0"/>
            <a:r>
              <a:rPr lang="en-US" dirty="0"/>
              <a:t>Most executions/year (5000+)</a:t>
            </a:r>
          </a:p>
          <a:p>
            <a:pPr marL="457200" lvl="1" indent="0"/>
            <a:r>
              <a:rPr lang="en-US" dirty="0"/>
              <a:t>Political prisoners</a:t>
            </a:r>
          </a:p>
          <a:p>
            <a:pPr marL="457200" lvl="1" indent="0"/>
            <a:r>
              <a:rPr lang="en-US" dirty="0" smtClean="0"/>
              <a:t>Lack of religious toleration</a:t>
            </a:r>
          </a:p>
          <a:p>
            <a:pPr marL="457200" lvl="1" indent="0"/>
            <a:r>
              <a:rPr lang="en-US" dirty="0" smtClean="0"/>
              <a:t>Forced </a:t>
            </a:r>
            <a:r>
              <a:rPr lang="en-US" dirty="0"/>
              <a:t>labor of prisoners</a:t>
            </a:r>
          </a:p>
          <a:p>
            <a:pPr marL="457200" lvl="1" indent="0"/>
            <a:r>
              <a:rPr lang="en-US" dirty="0"/>
              <a:t>Organ </a:t>
            </a:r>
            <a:r>
              <a:rPr lang="en-US" dirty="0" smtClean="0"/>
              <a:t>harvesting</a:t>
            </a:r>
          </a:p>
          <a:p>
            <a:pPr marL="457200" lvl="1" indent="0"/>
            <a:endParaRPr lang="en-US" dirty="0"/>
          </a:p>
        </p:txBody>
      </p:sp>
      <p:sp>
        <p:nvSpPr>
          <p:cNvPr id="141317" name="Text Box 5"/>
          <p:cNvSpPr txBox="1">
            <a:spLocks noChangeArrowheads="1"/>
          </p:cNvSpPr>
          <p:nvPr/>
        </p:nvSpPr>
        <p:spPr bwMode="auto">
          <a:xfrm>
            <a:off x="838200" y="5486400"/>
            <a:ext cx="7635875" cy="1066800"/>
          </a:xfrm>
          <a:prstGeom prst="rect">
            <a:avLst/>
          </a:prstGeom>
          <a:noFill/>
          <a:ln w="9525">
            <a:noFill/>
            <a:miter lim="800000"/>
            <a:headEnd/>
            <a:tailEnd/>
          </a:ln>
          <a:effectLst/>
        </p:spPr>
        <p:txBody>
          <a:bodyPr wrap="square">
            <a:spAutoFit/>
          </a:bodyPr>
          <a:lstStyle/>
          <a:p>
            <a:r>
              <a:rPr lang="en-US" sz="3200" dirty="0"/>
              <a:t>US has tried to link human rights to trade policies </a:t>
            </a:r>
          </a:p>
          <a:p>
            <a:r>
              <a:rPr lang="en-US" sz="3200" dirty="0"/>
              <a:t>with China but has had to abandon them</a:t>
            </a:r>
          </a:p>
        </p:txBody>
      </p:sp>
      <p:pic>
        <p:nvPicPr>
          <p:cNvPr id="6" name="Picture 5" descr="aiweiwei.jpg"/>
          <p:cNvPicPr>
            <a:picLocks noChangeAspect="1"/>
          </p:cNvPicPr>
          <p:nvPr/>
        </p:nvPicPr>
        <p:blipFill>
          <a:blip r:embed="rId3" cstate="print"/>
          <a:stretch>
            <a:fillRect/>
          </a:stretch>
        </p:blipFill>
        <p:spPr>
          <a:xfrm>
            <a:off x="5486400" y="2590800"/>
            <a:ext cx="3429000" cy="2464231"/>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500" fill="hold"/>
                                        <p:tgtEl>
                                          <p:spTgt spid="141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1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 calcmode="lin" valueType="num">
                                      <p:cBhvr additive="base">
                                        <p:cTn id="13" dur="500" fill="hold"/>
                                        <p:tgtEl>
                                          <p:spTgt spid="141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1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1315">
                                            <p:txEl>
                                              <p:pRg st="2" end="2"/>
                                            </p:txEl>
                                          </p:spTgt>
                                        </p:tgtEl>
                                        <p:attrNameLst>
                                          <p:attrName>style.visibility</p:attrName>
                                        </p:attrNameLst>
                                      </p:cBhvr>
                                      <p:to>
                                        <p:strVal val="visible"/>
                                      </p:to>
                                    </p:set>
                                    <p:anim calcmode="lin" valueType="num">
                                      <p:cBhvr additive="base">
                                        <p:cTn id="19" dur="500" fill="hold"/>
                                        <p:tgtEl>
                                          <p:spTgt spid="141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1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1315">
                                            <p:txEl>
                                              <p:pRg st="3" end="3"/>
                                            </p:txEl>
                                          </p:spTgt>
                                        </p:tgtEl>
                                        <p:attrNameLst>
                                          <p:attrName>style.visibility</p:attrName>
                                        </p:attrNameLst>
                                      </p:cBhvr>
                                      <p:to>
                                        <p:strVal val="visible"/>
                                      </p:to>
                                    </p:set>
                                    <p:anim calcmode="lin" valueType="num">
                                      <p:cBhvr additive="base">
                                        <p:cTn id="25" dur="500" fill="hold"/>
                                        <p:tgtEl>
                                          <p:spTgt spid="141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1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1315">
                                            <p:txEl>
                                              <p:pRg st="4" end="4"/>
                                            </p:txEl>
                                          </p:spTgt>
                                        </p:tgtEl>
                                        <p:attrNameLst>
                                          <p:attrName>style.visibility</p:attrName>
                                        </p:attrNameLst>
                                      </p:cBhvr>
                                      <p:to>
                                        <p:strVal val="visible"/>
                                      </p:to>
                                    </p:set>
                                    <p:anim calcmode="lin" valueType="num">
                                      <p:cBhvr additive="base">
                                        <p:cTn id="31" dur="500" fill="hold"/>
                                        <p:tgtEl>
                                          <p:spTgt spid="141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1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1315">
                                            <p:txEl>
                                              <p:pRg st="5" end="5"/>
                                            </p:txEl>
                                          </p:spTgt>
                                        </p:tgtEl>
                                        <p:attrNameLst>
                                          <p:attrName>style.visibility</p:attrName>
                                        </p:attrNameLst>
                                      </p:cBhvr>
                                      <p:to>
                                        <p:strVal val="visible"/>
                                      </p:to>
                                    </p:set>
                                    <p:anim calcmode="lin" valueType="num">
                                      <p:cBhvr additive="base">
                                        <p:cTn id="37" dur="500" fill="hold"/>
                                        <p:tgtEl>
                                          <p:spTgt spid="141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13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381000"/>
            <a:ext cx="9144000" cy="457200"/>
          </a:xfrm>
        </p:spPr>
        <p:txBody>
          <a:bodyPr>
            <a:normAutofit fontScale="90000"/>
          </a:bodyPr>
          <a:lstStyle/>
          <a:p>
            <a:pPr algn="ctr"/>
            <a:r>
              <a:rPr lang="en-US" sz="3200" dirty="0"/>
              <a:t>Human Rights in </a:t>
            </a:r>
            <a:r>
              <a:rPr lang="en-US" sz="3200" dirty="0" smtClean="0"/>
              <a:t>China</a:t>
            </a:r>
            <a:endParaRPr lang="en-US" sz="3200" dirty="0"/>
          </a:p>
        </p:txBody>
      </p:sp>
      <p:sp>
        <p:nvSpPr>
          <p:cNvPr id="122883" name="Rectangle 3"/>
          <p:cNvSpPr>
            <a:spLocks noGrp="1" noChangeArrowheads="1"/>
          </p:cNvSpPr>
          <p:nvPr>
            <p:ph type="body" idx="1"/>
          </p:nvPr>
        </p:nvSpPr>
        <p:spPr>
          <a:xfrm>
            <a:off x="228600" y="838200"/>
            <a:ext cx="8915400" cy="3352800"/>
          </a:xfrm>
        </p:spPr>
        <p:txBody>
          <a:bodyPr/>
          <a:lstStyle/>
          <a:p>
            <a:pPr>
              <a:lnSpc>
                <a:spcPct val="90000"/>
              </a:lnSpc>
            </a:pPr>
            <a:r>
              <a:rPr lang="en-US" sz="2800" dirty="0" smtClean="0"/>
              <a:t>Western view</a:t>
            </a:r>
            <a:endParaRPr lang="en-US" sz="2800" dirty="0"/>
          </a:p>
          <a:p>
            <a:pPr lvl="1">
              <a:lnSpc>
                <a:spcPct val="90000"/>
              </a:lnSpc>
            </a:pPr>
            <a:r>
              <a:rPr lang="en-US" sz="2400" dirty="0"/>
              <a:t>Political rights are also important</a:t>
            </a:r>
          </a:p>
          <a:p>
            <a:pPr lvl="1">
              <a:lnSpc>
                <a:spcPct val="90000"/>
              </a:lnSpc>
            </a:pPr>
            <a:r>
              <a:rPr lang="en-US" sz="2400" dirty="0"/>
              <a:t>Point to Tiananmen square massacre</a:t>
            </a:r>
          </a:p>
          <a:p>
            <a:pPr lvl="1">
              <a:lnSpc>
                <a:spcPct val="90000"/>
              </a:lnSpc>
            </a:pPr>
            <a:r>
              <a:rPr lang="en-US" sz="2400" dirty="0"/>
              <a:t>Point to reeducation through labor</a:t>
            </a:r>
          </a:p>
          <a:p>
            <a:pPr lvl="1">
              <a:lnSpc>
                <a:spcPct val="90000"/>
              </a:lnSpc>
            </a:pPr>
            <a:r>
              <a:rPr lang="en-US" sz="2400" dirty="0"/>
              <a:t>Point to dissidents and suppression of free speech, internet control, etc..</a:t>
            </a:r>
          </a:p>
          <a:p>
            <a:pPr lvl="1">
              <a:lnSpc>
                <a:spcPct val="90000"/>
              </a:lnSpc>
            </a:pPr>
            <a:r>
              <a:rPr lang="en-US" sz="2400" dirty="0"/>
              <a:t>Deteriorating econ rights in China post </a:t>
            </a:r>
            <a:r>
              <a:rPr lang="en-US" sz="2400" dirty="0" smtClean="0"/>
              <a:t>reform</a:t>
            </a:r>
            <a:endParaRPr lang="en-US" sz="2400" dirty="0"/>
          </a:p>
          <a:p>
            <a:pPr lvl="1">
              <a:lnSpc>
                <a:spcPct val="90000"/>
              </a:lnSpc>
            </a:pPr>
            <a:r>
              <a:rPr lang="en-US" sz="2400" dirty="0"/>
              <a:t>No sense of worker rights – unions, strikes, etc</a:t>
            </a:r>
          </a:p>
        </p:txBody>
      </p:sp>
      <p:pic>
        <p:nvPicPr>
          <p:cNvPr id="4" name="Picture 3" descr="bjolympics1.gif"/>
          <p:cNvPicPr>
            <a:picLocks noChangeAspect="1"/>
          </p:cNvPicPr>
          <p:nvPr/>
        </p:nvPicPr>
        <p:blipFill>
          <a:blip r:embed="rId3" cstate="print"/>
          <a:stretch>
            <a:fillRect/>
          </a:stretch>
        </p:blipFill>
        <p:spPr>
          <a:xfrm>
            <a:off x="457200" y="4191000"/>
            <a:ext cx="3581400" cy="2371683"/>
          </a:xfrm>
          <a:prstGeom prst="rect">
            <a:avLst/>
          </a:prstGeom>
        </p:spPr>
      </p:pic>
      <p:pic>
        <p:nvPicPr>
          <p:cNvPr id="5" name="Picture 4" descr="boxseat.jpg"/>
          <p:cNvPicPr>
            <a:picLocks noChangeAspect="1"/>
          </p:cNvPicPr>
          <p:nvPr/>
        </p:nvPicPr>
        <p:blipFill>
          <a:blip r:embed="rId4" cstate="print"/>
          <a:stretch>
            <a:fillRect/>
          </a:stretch>
        </p:blipFill>
        <p:spPr>
          <a:xfrm>
            <a:off x="4876800" y="4191000"/>
            <a:ext cx="3256228" cy="23622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3">
                                            <p:txEl>
                                              <p:pRg st="3" end="3"/>
                                            </p:txEl>
                                          </p:spTgt>
                                        </p:tgtEl>
                                        <p:attrNameLst>
                                          <p:attrName>style.visibility</p:attrName>
                                        </p:attrNameLst>
                                      </p:cBhvr>
                                      <p:to>
                                        <p:strVal val="visible"/>
                                      </p:to>
                                    </p:set>
                                    <p:anim calcmode="lin" valueType="num">
                                      <p:cBhvr additive="base">
                                        <p:cTn id="25"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883">
                                            <p:txEl>
                                              <p:pRg st="4" end="4"/>
                                            </p:txEl>
                                          </p:spTgt>
                                        </p:tgtEl>
                                        <p:attrNameLst>
                                          <p:attrName>style.visibility</p:attrName>
                                        </p:attrNameLst>
                                      </p:cBhvr>
                                      <p:to>
                                        <p:strVal val="visible"/>
                                      </p:to>
                                    </p:set>
                                    <p:anim calcmode="lin" valueType="num">
                                      <p:cBhvr additive="base">
                                        <p:cTn id="31" dur="500" fill="hold"/>
                                        <p:tgtEl>
                                          <p:spTgt spid="1228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8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 calcmode="lin" valueType="num">
                                      <p:cBhvr additive="base">
                                        <p:cTn id="37" dur="500" fill="hold"/>
                                        <p:tgtEl>
                                          <p:spTgt spid="1228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8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883">
                                            <p:txEl>
                                              <p:pRg st="6" end="6"/>
                                            </p:txEl>
                                          </p:spTgt>
                                        </p:tgtEl>
                                        <p:attrNameLst>
                                          <p:attrName>style.visibility</p:attrName>
                                        </p:attrNameLst>
                                      </p:cBhvr>
                                      <p:to>
                                        <p:strVal val="visible"/>
                                      </p:to>
                                    </p:set>
                                    <p:anim calcmode="lin" valueType="num">
                                      <p:cBhvr additive="base">
                                        <p:cTn id="43" dur="500" fill="hold"/>
                                        <p:tgtEl>
                                          <p:spTgt spid="1228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8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514600" y="4876800"/>
            <a:ext cx="3810000" cy="609600"/>
          </a:xfrm>
          <a:solidFill>
            <a:srgbClr val="DBF1FF"/>
          </a:solidFill>
          <a:ln/>
        </p:spPr>
        <p:txBody>
          <a:bodyPr>
            <a:normAutofit fontScale="90000"/>
          </a:bodyPr>
          <a:lstStyle/>
          <a:p>
            <a:pPr algn="ctr"/>
            <a:r>
              <a:rPr lang="en-US" dirty="0">
                <a:solidFill>
                  <a:srgbClr val="C00000"/>
                </a:solidFill>
              </a:rPr>
              <a:t>Answer:  </a:t>
            </a:r>
            <a:r>
              <a:rPr lang="en-US" dirty="0" smtClean="0">
                <a:solidFill>
                  <a:srgbClr val="C00000"/>
                </a:solidFill>
              </a:rPr>
              <a:t>C</a:t>
            </a:r>
            <a:endParaRPr lang="en-US" dirty="0">
              <a:solidFill>
                <a:srgbClr val="C00000"/>
              </a:solidFill>
            </a:endParaRPr>
          </a:p>
        </p:txBody>
      </p:sp>
      <p:sp>
        <p:nvSpPr>
          <p:cNvPr id="155651" name="Rectangle 3"/>
          <p:cNvSpPr>
            <a:spLocks noGrp="1" noChangeArrowheads="1"/>
          </p:cNvSpPr>
          <p:nvPr>
            <p:ph idx="1"/>
          </p:nvPr>
        </p:nvSpPr>
        <p:spPr>
          <a:xfrm>
            <a:off x="914400" y="5562600"/>
            <a:ext cx="7162800" cy="457200"/>
          </a:xfrm>
          <a:solidFill>
            <a:srgbClr val="DBF1FF"/>
          </a:solidFill>
          <a:ln/>
        </p:spPr>
        <p:txBody>
          <a:bodyPr>
            <a:normAutofit fontScale="92500" lnSpcReduction="10000"/>
          </a:bodyPr>
          <a:lstStyle/>
          <a:p>
            <a:r>
              <a:rPr lang="en-US" sz="2800" dirty="0" smtClean="0">
                <a:solidFill>
                  <a:srgbClr val="C00000"/>
                </a:solidFill>
              </a:rPr>
              <a:t>China became the 2</a:t>
            </a:r>
            <a:r>
              <a:rPr lang="en-US" sz="2800" baseline="30000" dirty="0" smtClean="0">
                <a:solidFill>
                  <a:srgbClr val="C00000"/>
                </a:solidFill>
              </a:rPr>
              <a:t>nd</a:t>
            </a:r>
            <a:r>
              <a:rPr lang="en-US" sz="2800" dirty="0" smtClean="0">
                <a:solidFill>
                  <a:srgbClr val="C00000"/>
                </a:solidFill>
              </a:rPr>
              <a:t> largest economy in 2010</a:t>
            </a:r>
            <a:endParaRPr lang="en-US" sz="2800" dirty="0">
              <a:solidFill>
                <a:srgbClr val="C00000"/>
              </a:solidFill>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276600" y="762000"/>
            <a:ext cx="5867400" cy="1060450"/>
          </a:xfrm>
        </p:spPr>
        <p:txBody>
          <a:bodyPr>
            <a:normAutofit fontScale="90000"/>
          </a:bodyPr>
          <a:lstStyle/>
          <a:p>
            <a:pPr algn="ctr"/>
            <a:r>
              <a:rPr lang="en-US" sz="3600" dirty="0" smtClean="0"/>
              <a:t>More Areas </a:t>
            </a:r>
            <a:r>
              <a:rPr lang="en-US" sz="3600" dirty="0"/>
              <a:t>of Concern for China on HR:</a:t>
            </a:r>
          </a:p>
        </p:txBody>
      </p:sp>
      <p:sp>
        <p:nvSpPr>
          <p:cNvPr id="128003" name="Rectangle 3"/>
          <p:cNvSpPr>
            <a:spLocks noGrp="1" noChangeArrowheads="1"/>
          </p:cNvSpPr>
          <p:nvPr>
            <p:ph type="body" idx="1"/>
          </p:nvPr>
        </p:nvSpPr>
        <p:spPr>
          <a:xfrm>
            <a:off x="228600" y="2438400"/>
            <a:ext cx="8915400" cy="3810000"/>
          </a:xfrm>
        </p:spPr>
        <p:txBody>
          <a:bodyPr/>
          <a:lstStyle/>
          <a:p>
            <a:pPr>
              <a:lnSpc>
                <a:spcPct val="90000"/>
              </a:lnSpc>
            </a:pPr>
            <a:r>
              <a:rPr lang="en-US" sz="2400" dirty="0"/>
              <a:t>Imprisonment, arbitrary detention and forced exile based on political ideas</a:t>
            </a:r>
          </a:p>
          <a:p>
            <a:pPr>
              <a:lnSpc>
                <a:spcPct val="90000"/>
              </a:lnSpc>
            </a:pPr>
            <a:r>
              <a:rPr lang="en-US" sz="2400" dirty="0"/>
              <a:t>Religious repression – arrests and beatings of practitioners</a:t>
            </a:r>
          </a:p>
          <a:p>
            <a:pPr>
              <a:lnSpc>
                <a:spcPct val="90000"/>
              </a:lnSpc>
            </a:pPr>
            <a:r>
              <a:rPr lang="en-US" sz="2400" dirty="0"/>
              <a:t>Absence of safeguards against police abuse, unlimited detention without trial, etc</a:t>
            </a:r>
          </a:p>
          <a:p>
            <a:pPr>
              <a:lnSpc>
                <a:spcPct val="90000"/>
              </a:lnSpc>
            </a:pPr>
            <a:r>
              <a:rPr lang="en-US" sz="2400" dirty="0" smtClean="0"/>
              <a:t>Treatment </a:t>
            </a:r>
            <a:r>
              <a:rPr lang="en-US" sz="2400" dirty="0"/>
              <a:t>of minorities – population relocation policies (Xinjiang, Tibet)</a:t>
            </a:r>
          </a:p>
          <a:p>
            <a:pPr>
              <a:lnSpc>
                <a:spcPct val="90000"/>
              </a:lnSpc>
            </a:pPr>
            <a:r>
              <a:rPr lang="en-US" sz="2400" dirty="0" err="1"/>
              <a:t>Hukou</a:t>
            </a:r>
            <a:r>
              <a:rPr lang="en-US" sz="2400" dirty="0"/>
              <a:t> restrictions</a:t>
            </a:r>
          </a:p>
          <a:p>
            <a:pPr>
              <a:lnSpc>
                <a:spcPct val="90000"/>
              </a:lnSpc>
            </a:pPr>
            <a:r>
              <a:rPr lang="en-US" sz="2400" dirty="0"/>
              <a:t>Forced abortion, sterilization as a result of the One Child Policy</a:t>
            </a:r>
          </a:p>
        </p:txBody>
      </p:sp>
      <p:pic>
        <p:nvPicPr>
          <p:cNvPr id="5" name="Picture 4" descr="tibethrts.gif"/>
          <p:cNvPicPr>
            <a:picLocks noChangeAspect="1"/>
          </p:cNvPicPr>
          <p:nvPr/>
        </p:nvPicPr>
        <p:blipFill>
          <a:blip r:embed="rId3" cstate="print"/>
          <a:stretch>
            <a:fillRect/>
          </a:stretch>
        </p:blipFill>
        <p:spPr>
          <a:xfrm>
            <a:off x="0" y="0"/>
            <a:ext cx="3048000" cy="2322286"/>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03">
                                            <p:txEl>
                                              <p:pRg st="1" end="1"/>
                                            </p:txEl>
                                          </p:spTgt>
                                        </p:tgtEl>
                                        <p:attrNameLst>
                                          <p:attrName>style.visibility</p:attrName>
                                        </p:attrNameLst>
                                      </p:cBhvr>
                                      <p:to>
                                        <p:strVal val="visible"/>
                                      </p:to>
                                    </p:set>
                                    <p:anim calcmode="lin" valueType="num">
                                      <p:cBhvr additive="base">
                                        <p:cTn id="13" dur="500" fill="hold"/>
                                        <p:tgtEl>
                                          <p:spTgt spid="128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8003">
                                            <p:txEl>
                                              <p:pRg st="2" end="2"/>
                                            </p:txEl>
                                          </p:spTgt>
                                        </p:tgtEl>
                                        <p:attrNameLst>
                                          <p:attrName>style.visibility</p:attrName>
                                        </p:attrNameLst>
                                      </p:cBhvr>
                                      <p:to>
                                        <p:strVal val="visible"/>
                                      </p:to>
                                    </p:set>
                                    <p:anim calcmode="lin" valueType="num">
                                      <p:cBhvr additive="base">
                                        <p:cTn id="19"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0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8003">
                                            <p:txEl>
                                              <p:pRg st="3" end="3"/>
                                            </p:txEl>
                                          </p:spTgt>
                                        </p:tgtEl>
                                        <p:attrNameLst>
                                          <p:attrName>style.visibility</p:attrName>
                                        </p:attrNameLst>
                                      </p:cBhvr>
                                      <p:to>
                                        <p:strVal val="visible"/>
                                      </p:to>
                                    </p:set>
                                    <p:anim calcmode="lin" valueType="num">
                                      <p:cBhvr additive="base">
                                        <p:cTn id="25" dur="500" fill="hold"/>
                                        <p:tgtEl>
                                          <p:spTgt spid="1280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80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8003">
                                            <p:txEl>
                                              <p:pRg st="4" end="4"/>
                                            </p:txEl>
                                          </p:spTgt>
                                        </p:tgtEl>
                                        <p:attrNameLst>
                                          <p:attrName>style.visibility</p:attrName>
                                        </p:attrNameLst>
                                      </p:cBhvr>
                                      <p:to>
                                        <p:strVal val="visible"/>
                                      </p:to>
                                    </p:set>
                                    <p:animEffect transition="in" filter="blinds(horizontal)">
                                      <p:cBhvr>
                                        <p:cTn id="31" dur="500"/>
                                        <p:tgtEl>
                                          <p:spTgt spid="12800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8003">
                                            <p:txEl>
                                              <p:pRg st="5" end="5"/>
                                            </p:txEl>
                                          </p:spTgt>
                                        </p:tgtEl>
                                        <p:attrNameLst>
                                          <p:attrName>style.visibility</p:attrName>
                                        </p:attrNameLst>
                                      </p:cBhvr>
                                      <p:to>
                                        <p:strVal val="visible"/>
                                      </p:to>
                                    </p:set>
                                    <p:animEffect transition="in" filter="blinds(horizontal)">
                                      <p:cBhvr>
                                        <p:cTn id="36" dur="500"/>
                                        <p:tgtEl>
                                          <p:spTgt spid="1280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457200"/>
            <a:ext cx="9144000" cy="762000"/>
          </a:xfrm>
        </p:spPr>
        <p:txBody>
          <a:bodyPr/>
          <a:lstStyle/>
          <a:p>
            <a:pPr algn="ctr"/>
            <a:r>
              <a:rPr lang="en-US"/>
              <a:t>Reeducation through labor</a:t>
            </a:r>
          </a:p>
        </p:txBody>
      </p:sp>
      <p:sp>
        <p:nvSpPr>
          <p:cNvPr id="131075" name="Rectangle 3"/>
          <p:cNvSpPr>
            <a:spLocks noGrp="1" noChangeArrowheads="1"/>
          </p:cNvSpPr>
          <p:nvPr>
            <p:ph type="body" idx="1"/>
          </p:nvPr>
        </p:nvSpPr>
        <p:spPr>
          <a:xfrm>
            <a:off x="381000" y="1295400"/>
            <a:ext cx="8510588" cy="5181600"/>
          </a:xfrm>
        </p:spPr>
        <p:txBody>
          <a:bodyPr/>
          <a:lstStyle/>
          <a:p>
            <a:pPr>
              <a:lnSpc>
                <a:spcPct val="90000"/>
              </a:lnSpc>
            </a:pPr>
            <a:r>
              <a:rPr lang="en-US" dirty="0"/>
              <a:t>Local authorities determine sentence (1-3 years) – no rights to lawyer and sometimes no charge filed</a:t>
            </a:r>
          </a:p>
          <a:p>
            <a:pPr>
              <a:lnSpc>
                <a:spcPct val="90000"/>
              </a:lnSpc>
            </a:pPr>
            <a:r>
              <a:rPr lang="en-US" dirty="0"/>
              <a:t>Reeducation crimes:  hooliganism, disturbing the social order, those who associate with criminals, violating administrative norms, organizing illegal </a:t>
            </a:r>
            <a:r>
              <a:rPr lang="en-US" dirty="0" smtClean="0"/>
              <a:t>meetings</a:t>
            </a:r>
            <a:endParaRPr lang="en-US" dirty="0"/>
          </a:p>
        </p:txBody>
      </p:sp>
      <p:pic>
        <p:nvPicPr>
          <p:cNvPr id="4" name="Picture 3" descr="tiananmen2.jpg"/>
          <p:cNvPicPr>
            <a:picLocks noChangeAspect="1"/>
          </p:cNvPicPr>
          <p:nvPr/>
        </p:nvPicPr>
        <p:blipFill>
          <a:blip r:embed="rId3" cstate="print"/>
          <a:stretch>
            <a:fillRect/>
          </a:stretch>
        </p:blipFill>
        <p:spPr>
          <a:xfrm>
            <a:off x="2743201" y="4706356"/>
            <a:ext cx="2743200" cy="2151643"/>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additive="base">
                                        <p:cTn id="7" dur="500" fill="hold"/>
                                        <p:tgtEl>
                                          <p:spTgt spid="131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1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additive="base">
                                        <p:cTn id="13" dur="500" fill="hold"/>
                                        <p:tgtEl>
                                          <p:spTgt spid="131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10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Society &amp; unrest</a:t>
            </a:r>
            <a:endParaRPr lang="en-US" dirty="0"/>
          </a:p>
        </p:txBody>
      </p:sp>
      <p:sp>
        <p:nvSpPr>
          <p:cNvPr id="3" name="Content Placeholder 2"/>
          <p:cNvSpPr>
            <a:spLocks noGrp="1"/>
          </p:cNvSpPr>
          <p:nvPr>
            <p:ph idx="1"/>
          </p:nvPr>
        </p:nvSpPr>
        <p:spPr/>
        <p:txBody>
          <a:bodyPr/>
          <a:lstStyle/>
          <a:p>
            <a:r>
              <a:rPr lang="en-US" dirty="0" smtClean="0"/>
              <a:t>Civil society – formal and informal organizations that are not part of the </a:t>
            </a:r>
            <a:r>
              <a:rPr lang="en-US" dirty="0" err="1" smtClean="0"/>
              <a:t>staet</a:t>
            </a:r>
            <a:r>
              <a:rPr lang="en-US" dirty="0" smtClean="0"/>
              <a:t> but operate in public.  It is composed of voluntary organizations that are autonomous and self-governing to advance their own causes.</a:t>
            </a:r>
          </a:p>
          <a:p>
            <a:r>
              <a:rPr lang="en-US" dirty="0" smtClean="0"/>
              <a:t>Groups of Interest: labor groups, religious groups, minorities, </a:t>
            </a:r>
            <a:r>
              <a:rPr lang="en-US" dirty="0" err="1" smtClean="0"/>
              <a:t>netizens</a:t>
            </a:r>
            <a:endParaRPr lang="en-US" dirty="0" smtClean="0"/>
          </a:p>
          <a:p>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State vs. Societal Corporatism in China</a:t>
            </a:r>
            <a:endParaRPr lang="en-US" dirty="0"/>
          </a:p>
        </p:txBody>
      </p:sp>
      <p:sp>
        <p:nvSpPr>
          <p:cNvPr id="18435" name="Rectangle 3"/>
          <p:cNvSpPr>
            <a:spLocks noGrp="1" noChangeArrowheads="1"/>
          </p:cNvSpPr>
          <p:nvPr>
            <p:ph type="body" idx="1"/>
          </p:nvPr>
        </p:nvSpPr>
        <p:spPr>
          <a:xfrm>
            <a:off x="533400" y="1676400"/>
            <a:ext cx="8229600" cy="4525963"/>
          </a:xfrm>
        </p:spPr>
        <p:txBody>
          <a:bodyPr/>
          <a:lstStyle/>
          <a:p>
            <a:pPr lvl="1">
              <a:lnSpc>
                <a:spcPct val="90000"/>
              </a:lnSpc>
            </a:pPr>
            <a:r>
              <a:rPr lang="en-US" dirty="0" smtClean="0"/>
              <a:t>State</a:t>
            </a:r>
            <a:r>
              <a:rPr lang="en-US" dirty="0"/>
              <a:t>, unions, business are all together as “China Inc.”</a:t>
            </a:r>
          </a:p>
          <a:p>
            <a:pPr lvl="1">
              <a:lnSpc>
                <a:spcPct val="90000"/>
              </a:lnSpc>
            </a:pPr>
            <a:r>
              <a:rPr lang="en-US" dirty="0"/>
              <a:t>State is insulated from interest-groups – uses its power to co-opt other </a:t>
            </a:r>
            <a:r>
              <a:rPr lang="en-US" dirty="0" smtClean="0"/>
              <a:t>interests</a:t>
            </a:r>
          </a:p>
          <a:p>
            <a:pPr lvl="1">
              <a:lnSpc>
                <a:spcPct val="90000"/>
              </a:lnSpc>
            </a:pPr>
            <a:r>
              <a:rPr lang="en-US" dirty="0" smtClean="0"/>
              <a:t>Rules on the types of organizations that can be formed (Labor – ACFTU)</a:t>
            </a:r>
          </a:p>
          <a:p>
            <a:pPr lvl="1">
              <a:lnSpc>
                <a:spcPct val="90000"/>
              </a:lnSpc>
            </a:pPr>
            <a:r>
              <a:rPr lang="en-US" dirty="0" smtClean="0"/>
              <a:t>Societal corporatism allows for civil society to flourish </a:t>
            </a:r>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Organizational </a:t>
            </a:r>
            <a:r>
              <a:rPr lang="en-US" dirty="0"/>
              <a:t>Restrictions</a:t>
            </a:r>
          </a:p>
        </p:txBody>
      </p:sp>
      <p:sp>
        <p:nvSpPr>
          <p:cNvPr id="22531" name="Rectangle 3"/>
          <p:cNvSpPr>
            <a:spLocks noGrp="1" noChangeArrowheads="1"/>
          </p:cNvSpPr>
          <p:nvPr>
            <p:ph type="body" idx="1"/>
          </p:nvPr>
        </p:nvSpPr>
        <p:spPr>
          <a:xfrm>
            <a:off x="328613" y="1524000"/>
            <a:ext cx="8586787" cy="5029200"/>
          </a:xfrm>
        </p:spPr>
        <p:txBody>
          <a:bodyPr/>
          <a:lstStyle/>
          <a:p>
            <a:pPr>
              <a:lnSpc>
                <a:spcPct val="90000"/>
              </a:lnSpc>
            </a:pPr>
            <a:r>
              <a:rPr lang="en-US" dirty="0" smtClean="0"/>
              <a:t>Requirement of a “sponsor organization”</a:t>
            </a:r>
            <a:endParaRPr lang="en-US" dirty="0"/>
          </a:p>
          <a:p>
            <a:pPr lvl="1">
              <a:lnSpc>
                <a:spcPct val="90000"/>
              </a:lnSpc>
            </a:pPr>
            <a:r>
              <a:rPr lang="en-US" dirty="0"/>
              <a:t>Many organizations are stretched thin and do not want to sponsor new group</a:t>
            </a:r>
          </a:p>
          <a:p>
            <a:pPr lvl="1">
              <a:lnSpc>
                <a:spcPct val="90000"/>
              </a:lnSpc>
            </a:pPr>
            <a:r>
              <a:rPr lang="en-US" dirty="0"/>
              <a:t>1996 restructuring added new requirements and “re-approval” for groups</a:t>
            </a:r>
          </a:p>
          <a:p>
            <a:pPr lvl="1">
              <a:lnSpc>
                <a:spcPct val="90000"/>
              </a:lnSpc>
            </a:pPr>
            <a:r>
              <a:rPr lang="en-US" dirty="0"/>
              <a:t>Requirements for recognition: 50,000 Yuan in funds, a support staff, and a permanent office</a:t>
            </a:r>
          </a:p>
          <a:p>
            <a:pPr lvl="1">
              <a:lnSpc>
                <a:spcPct val="90000"/>
              </a:lnSpc>
            </a:pPr>
            <a:r>
              <a:rPr lang="en-US" dirty="0"/>
              <a:t>Marginalized groups attempt to work outside the structure </a:t>
            </a:r>
          </a:p>
          <a:p>
            <a:pPr lvl="1">
              <a:lnSpc>
                <a:spcPct val="90000"/>
              </a:lnSpc>
            </a:pPr>
            <a:r>
              <a:rPr lang="en-US" dirty="0"/>
              <a:t>State connection impedes independent action</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Concerns</a:t>
            </a:r>
            <a:endParaRPr lang="en-US" dirty="0"/>
          </a:p>
        </p:txBody>
      </p:sp>
      <p:sp>
        <p:nvSpPr>
          <p:cNvPr id="3" name="Content Placeholder 2"/>
          <p:cNvSpPr>
            <a:spLocks noGrp="1"/>
          </p:cNvSpPr>
          <p:nvPr>
            <p:ph idx="1"/>
          </p:nvPr>
        </p:nvSpPr>
        <p:spPr>
          <a:xfrm>
            <a:off x="457200" y="1600200"/>
            <a:ext cx="4953000" cy="4525963"/>
          </a:xfrm>
        </p:spPr>
        <p:txBody>
          <a:bodyPr/>
          <a:lstStyle/>
          <a:p>
            <a:r>
              <a:rPr lang="en-US" dirty="0" err="1" smtClean="0"/>
              <a:t>Xiagang</a:t>
            </a:r>
            <a:endParaRPr lang="en-US" dirty="0" smtClean="0"/>
          </a:p>
          <a:p>
            <a:r>
              <a:rPr lang="en-US" dirty="0" smtClean="0"/>
              <a:t>Contentious pensioners</a:t>
            </a:r>
          </a:p>
          <a:p>
            <a:r>
              <a:rPr lang="en-US" dirty="0" smtClean="0"/>
              <a:t>Gender issues</a:t>
            </a:r>
          </a:p>
          <a:p>
            <a:r>
              <a:rPr lang="en-US" dirty="0" smtClean="0"/>
              <a:t>Rural-urban migration</a:t>
            </a:r>
          </a:p>
          <a:p>
            <a:r>
              <a:rPr lang="en-US" dirty="0" smtClean="0"/>
              <a:t>Migrant industries (coal mining, sweatshops, construction, etc) &amp; worker rights</a:t>
            </a:r>
          </a:p>
          <a:p>
            <a:endParaRPr lang="en-US" dirty="0"/>
          </a:p>
        </p:txBody>
      </p:sp>
      <p:pic>
        <p:nvPicPr>
          <p:cNvPr id="4" name="Picture 3" descr="labormap_china">
            <a:hlinkClick r:id="" action="ppaction://hlinkshowjump?jump=previousslide"/>
          </p:cNvPr>
          <p:cNvPicPr>
            <a:picLocks noChangeAspect="1" noChangeArrowheads="1"/>
          </p:cNvPicPr>
          <p:nvPr/>
        </p:nvPicPr>
        <p:blipFill>
          <a:blip r:embed="rId2" cstate="print"/>
          <a:srcRect/>
          <a:stretch>
            <a:fillRect/>
          </a:stretch>
        </p:blipFill>
        <p:spPr>
          <a:xfrm>
            <a:off x="5281613" y="1524000"/>
            <a:ext cx="3862387" cy="4158282"/>
          </a:xfrm>
          <a:prstGeom prst="rect">
            <a:avLst/>
          </a:prstGeom>
          <a:ln/>
        </p:spPr>
      </p:pic>
    </p:spTree>
  </p:cSld>
  <p:clrMapOvr>
    <a:masterClrMapping/>
  </p:clrMapOvr>
  <p:transition xmlns:p14="http://schemas.microsoft.com/office/powerpoint/2010/main" spd="slow">
    <p:fade thruBlk="1"/>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6324600" cy="1143000"/>
          </a:xfrm>
        </p:spPr>
        <p:txBody>
          <a:bodyPr/>
          <a:lstStyle/>
          <a:p>
            <a:r>
              <a:rPr lang="en-US" dirty="0" smtClean="0"/>
              <a:t>Religious Groups</a:t>
            </a:r>
            <a:endParaRPr lang="en-US" dirty="0"/>
          </a:p>
        </p:txBody>
      </p:sp>
      <p:sp>
        <p:nvSpPr>
          <p:cNvPr id="63491" name="Rectangle 3"/>
          <p:cNvSpPr>
            <a:spLocks noGrp="1" noChangeArrowheads="1"/>
          </p:cNvSpPr>
          <p:nvPr>
            <p:ph type="body" idx="1"/>
          </p:nvPr>
        </p:nvSpPr>
        <p:spPr>
          <a:xfrm>
            <a:off x="0" y="1524000"/>
            <a:ext cx="6705600" cy="4525963"/>
          </a:xfrm>
        </p:spPr>
        <p:txBody>
          <a:bodyPr/>
          <a:lstStyle/>
          <a:p>
            <a:pPr>
              <a:lnSpc>
                <a:spcPct val="90000"/>
              </a:lnSpc>
            </a:pPr>
            <a:r>
              <a:rPr lang="en-US" dirty="0"/>
              <a:t>100 million religious followers</a:t>
            </a:r>
          </a:p>
          <a:p>
            <a:pPr>
              <a:lnSpc>
                <a:spcPct val="90000"/>
              </a:lnSpc>
            </a:pPr>
            <a:r>
              <a:rPr lang="en-US" dirty="0" smtClean="0"/>
              <a:t>Problems with the Catholic Church</a:t>
            </a:r>
            <a:endParaRPr lang="en-US" dirty="0"/>
          </a:p>
          <a:p>
            <a:pPr>
              <a:lnSpc>
                <a:spcPct val="90000"/>
              </a:lnSpc>
            </a:pPr>
            <a:r>
              <a:rPr lang="en-US" dirty="0" smtClean="0"/>
              <a:t>Churches seen as “foreign” and in 1950s came </a:t>
            </a:r>
            <a:r>
              <a:rPr lang="en-US" dirty="0"/>
              <a:t>under state control</a:t>
            </a:r>
          </a:p>
          <a:p>
            <a:pPr>
              <a:lnSpc>
                <a:spcPct val="90000"/>
              </a:lnSpc>
            </a:pPr>
            <a:r>
              <a:rPr lang="en-US" dirty="0"/>
              <a:t>Cultural Rev </a:t>
            </a:r>
            <a:r>
              <a:rPr lang="en-US" dirty="0" smtClean="0"/>
              <a:t>“outlawed” religion </a:t>
            </a:r>
            <a:r>
              <a:rPr lang="en-US" dirty="0"/>
              <a:t>(leaders imprisoned)</a:t>
            </a:r>
          </a:p>
        </p:txBody>
      </p:sp>
      <p:pic>
        <p:nvPicPr>
          <p:cNvPr id="63492" name="Picture 4" descr="stjoes"/>
          <p:cNvPicPr>
            <a:picLocks noChangeAspect="1" noChangeArrowheads="1"/>
          </p:cNvPicPr>
          <p:nvPr/>
        </p:nvPicPr>
        <p:blipFill>
          <a:blip r:embed="rId3" cstate="print"/>
          <a:srcRect/>
          <a:stretch>
            <a:fillRect/>
          </a:stretch>
        </p:blipFill>
        <p:spPr bwMode="auto">
          <a:xfrm>
            <a:off x="6629400" y="0"/>
            <a:ext cx="2516188" cy="33528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19200" y="274638"/>
            <a:ext cx="7467600" cy="1143000"/>
          </a:xfrm>
        </p:spPr>
        <p:txBody>
          <a:bodyPr/>
          <a:lstStyle/>
          <a:p>
            <a:r>
              <a:rPr lang="en-US" dirty="0" err="1" smtClean="0"/>
              <a:t>Falun</a:t>
            </a:r>
            <a:r>
              <a:rPr lang="en-US" dirty="0" smtClean="0"/>
              <a:t> Gong as “religion”</a:t>
            </a:r>
            <a:endParaRPr lang="en-US" dirty="0"/>
          </a:p>
        </p:txBody>
      </p:sp>
      <p:sp>
        <p:nvSpPr>
          <p:cNvPr id="65539" name="Rectangle 3"/>
          <p:cNvSpPr>
            <a:spLocks noGrp="1" noChangeArrowheads="1"/>
          </p:cNvSpPr>
          <p:nvPr>
            <p:ph type="body" idx="1"/>
          </p:nvPr>
        </p:nvSpPr>
        <p:spPr>
          <a:xfrm>
            <a:off x="533400" y="2057400"/>
            <a:ext cx="8229600" cy="4525963"/>
          </a:xfrm>
        </p:spPr>
        <p:txBody>
          <a:bodyPr/>
          <a:lstStyle/>
          <a:p>
            <a:r>
              <a:rPr lang="en-US" sz="2800" dirty="0"/>
              <a:t>Spiritual/religious movement condemned by </a:t>
            </a:r>
            <a:r>
              <a:rPr lang="en-US" sz="2800" dirty="0" smtClean="0"/>
              <a:t>state </a:t>
            </a:r>
            <a:r>
              <a:rPr lang="en-US" sz="2800" dirty="0"/>
              <a:t>for </a:t>
            </a:r>
            <a:r>
              <a:rPr lang="en-US" sz="2800" dirty="0" smtClean="0"/>
              <a:t>spreading “superstitions</a:t>
            </a:r>
            <a:r>
              <a:rPr lang="en-US" sz="2800" dirty="0"/>
              <a:t>” – state </a:t>
            </a:r>
            <a:r>
              <a:rPr lang="en-US" sz="2800" dirty="0" smtClean="0"/>
              <a:t>calls it </a:t>
            </a:r>
            <a:r>
              <a:rPr lang="en-US" sz="2800" dirty="0"/>
              <a:t>a cult</a:t>
            </a:r>
          </a:p>
          <a:p>
            <a:r>
              <a:rPr lang="en-US" sz="2800" dirty="0" err="1"/>
              <a:t>Daoist</a:t>
            </a:r>
            <a:r>
              <a:rPr lang="en-US" sz="2800" dirty="0"/>
              <a:t> and Buddhist meditation influences</a:t>
            </a:r>
          </a:p>
          <a:p>
            <a:r>
              <a:rPr lang="en-US" sz="2800" dirty="0"/>
              <a:t>Millions of followers (10 - 100 mil)</a:t>
            </a:r>
          </a:p>
          <a:p>
            <a:r>
              <a:rPr lang="en-US" sz="2800" dirty="0"/>
              <a:t>Use </a:t>
            </a:r>
            <a:r>
              <a:rPr lang="en-US" sz="2800" dirty="0" smtClean="0"/>
              <a:t>Qigong</a:t>
            </a:r>
          </a:p>
          <a:p>
            <a:r>
              <a:rPr lang="en-US" sz="2800" dirty="0" smtClean="0"/>
              <a:t>Protests against the state: immolation, demonstrations, defacing Mao’s portrait, hacking TV stations</a:t>
            </a:r>
            <a:endParaRPr lang="en-US" sz="2800" dirty="0"/>
          </a:p>
        </p:txBody>
      </p:sp>
      <p:pic>
        <p:nvPicPr>
          <p:cNvPr id="4" name="Picture 3" descr="falungong.gif"/>
          <p:cNvPicPr>
            <a:picLocks noChangeAspect="1"/>
          </p:cNvPicPr>
          <p:nvPr/>
        </p:nvPicPr>
        <p:blipFill>
          <a:blip r:embed="rId3" cstate="print"/>
          <a:stretch>
            <a:fillRect/>
          </a:stretch>
        </p:blipFill>
        <p:spPr>
          <a:xfrm>
            <a:off x="0" y="0"/>
            <a:ext cx="1828800" cy="18288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marL="838200" indent="-838200"/>
            <a:r>
              <a:rPr lang="en-US" dirty="0"/>
              <a:t>Minorities </a:t>
            </a:r>
          </a:p>
        </p:txBody>
      </p:sp>
      <p:sp>
        <p:nvSpPr>
          <p:cNvPr id="69635" name="Rectangle 3"/>
          <p:cNvSpPr>
            <a:spLocks noGrp="1" noChangeArrowheads="1"/>
          </p:cNvSpPr>
          <p:nvPr>
            <p:ph type="body" idx="1"/>
          </p:nvPr>
        </p:nvSpPr>
        <p:spPr>
          <a:xfrm>
            <a:off x="328613" y="1524001"/>
            <a:ext cx="8510587" cy="4876800"/>
          </a:xfrm>
        </p:spPr>
        <p:txBody>
          <a:bodyPr/>
          <a:lstStyle/>
          <a:p>
            <a:r>
              <a:rPr lang="en-US" sz="2800" dirty="0"/>
              <a:t>Language concerns – Mandarin </a:t>
            </a:r>
          </a:p>
          <a:p>
            <a:r>
              <a:rPr lang="en-US" sz="2800" dirty="0"/>
              <a:t>56 national minority groups – each w/one delegate to NPC</a:t>
            </a:r>
          </a:p>
          <a:p>
            <a:r>
              <a:rPr lang="en-US" sz="2800" dirty="0"/>
              <a:t>92% Han majority (only 100 million minorities)</a:t>
            </a:r>
          </a:p>
          <a:p>
            <a:r>
              <a:rPr lang="en-US" sz="2800" dirty="0"/>
              <a:t>90% of border areas are minority areas</a:t>
            </a:r>
          </a:p>
          <a:p>
            <a:r>
              <a:rPr lang="en-US" sz="2800" dirty="0" smtClean="0"/>
              <a:t>Key “trouble areas” = Tibet and Xinjiang</a:t>
            </a:r>
          </a:p>
          <a:p>
            <a:pPr lvl="1"/>
            <a:r>
              <a:rPr lang="en-US" sz="2400" dirty="0" smtClean="0"/>
              <a:t>History: lamas, resettlement policies, martial law</a:t>
            </a:r>
            <a:endParaRPr lang="en-US" sz="2400" dirty="0"/>
          </a:p>
          <a:p>
            <a:r>
              <a:rPr lang="en-US" sz="2800" dirty="0"/>
              <a:t>Isolation – geographical and </a:t>
            </a:r>
            <a:r>
              <a:rPr lang="en-US" sz="2800" dirty="0" smtClean="0"/>
              <a:t>political</a:t>
            </a:r>
          </a:p>
          <a:p>
            <a:r>
              <a:rPr lang="en-US" sz="2800" dirty="0" smtClean="0"/>
              <a:t>Secession concerns </a:t>
            </a:r>
            <a:endParaRPr lang="en-US" sz="2800"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9635">
                                            <p:txEl>
                                              <p:pRg st="5" end="5"/>
                                            </p:txEl>
                                          </p:spTgt>
                                        </p:tgtEl>
                                        <p:attrNameLst>
                                          <p:attrName>style.visibility</p:attrName>
                                        </p:attrNameLst>
                                      </p:cBhvr>
                                      <p:to>
                                        <p:strVal val="visible"/>
                                      </p:to>
                                    </p:set>
                                    <p:anim calcmode="lin" valueType="num">
                                      <p:cBhvr additive="base">
                                        <p:cTn id="35" dur="500" fill="hold"/>
                                        <p:tgtEl>
                                          <p:spTgt spid="6963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96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9635">
                                            <p:txEl>
                                              <p:pRg st="6" end="6"/>
                                            </p:txEl>
                                          </p:spTgt>
                                        </p:tgtEl>
                                        <p:attrNameLst>
                                          <p:attrName>style.visibility</p:attrName>
                                        </p:attrNameLst>
                                      </p:cBhvr>
                                      <p:to>
                                        <p:strVal val="visible"/>
                                      </p:to>
                                    </p:set>
                                    <p:anim calcmode="lin" valueType="num">
                                      <p:cBhvr additive="base">
                                        <p:cTn id="41"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9635">
                                            <p:txEl>
                                              <p:pRg st="7" end="7"/>
                                            </p:txEl>
                                          </p:spTgt>
                                        </p:tgtEl>
                                        <p:attrNameLst>
                                          <p:attrName>style.visibility</p:attrName>
                                        </p:attrNameLst>
                                      </p:cBhvr>
                                      <p:to>
                                        <p:strVal val="visible"/>
                                      </p:to>
                                    </p:set>
                                    <p:anim calcmode="lin" valueType="num">
                                      <p:cBhvr additive="base">
                                        <p:cTn id="47" dur="500" fill="hold"/>
                                        <p:tgtEl>
                                          <p:spTgt spid="69635">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96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minorities"/>
          <p:cNvPicPr>
            <a:picLocks noChangeAspect="1" noChangeArrowheads="1"/>
          </p:cNvPicPr>
          <p:nvPr/>
        </p:nvPicPr>
        <p:blipFill>
          <a:blip r:embed="rId3" cstate="print"/>
          <a:srcRect/>
          <a:stretch>
            <a:fillRect/>
          </a:stretch>
        </p:blipFill>
        <p:spPr bwMode="auto">
          <a:xfrm>
            <a:off x="0" y="0"/>
            <a:ext cx="8915400" cy="6858000"/>
          </a:xfrm>
          <a:prstGeom prst="rect">
            <a:avLst/>
          </a:prstGeom>
          <a:noFill/>
          <a:ln w="9525">
            <a:noFill/>
            <a:miter lim="800000"/>
            <a:headEnd/>
            <a:tailEnd/>
          </a:ln>
        </p:spPr>
      </p:pic>
    </p:spTree>
  </p:cSld>
  <p:clrMapOvr>
    <a:masterClrMapping/>
  </p:clrMapOvr>
  <p:transition xmlns:p14="http://schemas.microsoft.com/office/powerpoint/2010/mai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1000"/>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5791200" cy="1143000"/>
          </a:xfrm>
        </p:spPr>
        <p:txBody>
          <a:bodyPr/>
          <a:lstStyle/>
          <a:p>
            <a:pPr marL="838200" indent="-838200"/>
            <a:r>
              <a:rPr lang="en-US" dirty="0" err="1" smtClean="0"/>
              <a:t>Netizens</a:t>
            </a:r>
            <a:r>
              <a:rPr lang="en-US" dirty="0" smtClean="0"/>
              <a:t> </a:t>
            </a:r>
            <a:endParaRPr lang="en-US" dirty="0"/>
          </a:p>
        </p:txBody>
      </p:sp>
      <p:sp>
        <p:nvSpPr>
          <p:cNvPr id="75779" name="Rectangle 3"/>
          <p:cNvSpPr>
            <a:spLocks noGrp="1" noChangeArrowheads="1"/>
          </p:cNvSpPr>
          <p:nvPr>
            <p:ph type="body" idx="1"/>
          </p:nvPr>
        </p:nvSpPr>
        <p:spPr>
          <a:xfrm>
            <a:off x="0" y="1371600"/>
            <a:ext cx="7391400" cy="4800600"/>
          </a:xfrm>
        </p:spPr>
        <p:txBody>
          <a:bodyPr/>
          <a:lstStyle/>
          <a:p>
            <a:pPr>
              <a:lnSpc>
                <a:spcPct val="90000"/>
              </a:lnSpc>
            </a:pPr>
            <a:r>
              <a:rPr lang="en-US" sz="2800" dirty="0"/>
              <a:t>Rise of organizations linked to overseas Chinese (especially funding)</a:t>
            </a:r>
          </a:p>
          <a:p>
            <a:pPr>
              <a:lnSpc>
                <a:spcPct val="90000"/>
              </a:lnSpc>
            </a:pPr>
            <a:r>
              <a:rPr lang="en-US" sz="2800" dirty="0"/>
              <a:t>Virtual communities created (websites, chat rooms, message boards, etc)</a:t>
            </a:r>
          </a:p>
          <a:p>
            <a:pPr>
              <a:lnSpc>
                <a:spcPct val="90000"/>
              </a:lnSpc>
            </a:pPr>
            <a:r>
              <a:rPr lang="en-US" sz="2800" dirty="0"/>
              <a:t>Cyber-democracy </a:t>
            </a:r>
            <a:r>
              <a:rPr lang="en-US" sz="2800" dirty="0" smtClean="0"/>
              <a:t>threat</a:t>
            </a:r>
            <a:endParaRPr lang="en-US" sz="2800" dirty="0"/>
          </a:p>
          <a:p>
            <a:pPr>
              <a:lnSpc>
                <a:spcPct val="90000"/>
              </a:lnSpc>
            </a:pPr>
            <a:r>
              <a:rPr lang="en-US" sz="2800" dirty="0"/>
              <a:t>Firewalls, monitoring devices in internet cafes, internet channeled through main servers… all to limit organization/ideas</a:t>
            </a:r>
          </a:p>
          <a:p>
            <a:pPr>
              <a:lnSpc>
                <a:spcPct val="90000"/>
              </a:lnSpc>
            </a:pPr>
            <a:r>
              <a:rPr lang="en-US" sz="2800" dirty="0"/>
              <a:t>Crimes against the state &amp; spreading state secrets – liberally defined</a:t>
            </a:r>
          </a:p>
          <a:p>
            <a:pPr>
              <a:lnSpc>
                <a:spcPct val="90000"/>
              </a:lnSpc>
            </a:pPr>
            <a:r>
              <a:rPr lang="en-US" sz="2800" dirty="0"/>
              <a:t>Fear as an obstacle to greater activism</a:t>
            </a:r>
          </a:p>
        </p:txBody>
      </p:sp>
      <p:pic>
        <p:nvPicPr>
          <p:cNvPr id="75780" name="Picture 4" descr="liberty_china"/>
          <p:cNvPicPr>
            <a:picLocks noChangeAspect="1" noChangeArrowheads="1"/>
          </p:cNvPicPr>
          <p:nvPr/>
        </p:nvPicPr>
        <p:blipFill>
          <a:blip r:embed="rId3" cstate="print"/>
          <a:srcRect/>
          <a:stretch>
            <a:fillRect/>
          </a:stretch>
        </p:blipFill>
        <p:spPr bwMode="auto">
          <a:xfrm>
            <a:off x="7094764" y="2667000"/>
            <a:ext cx="2049236" cy="3200400"/>
          </a:xfrm>
          <a:prstGeom prst="rect">
            <a:avLst/>
          </a:prstGeom>
          <a:noFill/>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Issues: Property Rights</a:t>
            </a:r>
            <a:endParaRPr lang="en-US" dirty="0"/>
          </a:p>
        </p:txBody>
      </p:sp>
      <p:pic>
        <p:nvPicPr>
          <p:cNvPr id="4" name="Content Placeholder 3" descr="P6020030.JPG"/>
          <p:cNvPicPr>
            <a:picLocks noGrp="1" noChangeAspect="1"/>
          </p:cNvPicPr>
          <p:nvPr>
            <p:ph sz="quarter" idx="1"/>
          </p:nvPr>
        </p:nvPicPr>
        <p:blipFill>
          <a:blip r:embed="rId3" cstate="screen"/>
          <a:stretch>
            <a:fillRect/>
          </a:stretch>
        </p:blipFill>
        <p:spPr>
          <a:xfrm flipH="1">
            <a:off x="2743200" y="4744116"/>
            <a:ext cx="2825097" cy="2113884"/>
          </a:xfrm>
        </p:spPr>
      </p:pic>
      <p:pic>
        <p:nvPicPr>
          <p:cNvPr id="5" name="Picture 4" descr="hutong1.jpg"/>
          <p:cNvPicPr>
            <a:picLocks noChangeAspect="1"/>
          </p:cNvPicPr>
          <p:nvPr/>
        </p:nvPicPr>
        <p:blipFill>
          <a:blip r:embed="rId4" cstate="screen"/>
          <a:stretch>
            <a:fillRect/>
          </a:stretch>
        </p:blipFill>
        <p:spPr>
          <a:xfrm>
            <a:off x="0" y="1371600"/>
            <a:ext cx="2194560" cy="2926080"/>
          </a:xfrm>
          <a:prstGeom prst="rect">
            <a:avLst/>
          </a:prstGeom>
        </p:spPr>
      </p:pic>
      <p:pic>
        <p:nvPicPr>
          <p:cNvPr id="7" name="Picture 6" descr="courtyard.jpg"/>
          <p:cNvPicPr>
            <a:picLocks noChangeAspect="1"/>
          </p:cNvPicPr>
          <p:nvPr/>
        </p:nvPicPr>
        <p:blipFill>
          <a:blip r:embed="rId5" cstate="screen"/>
          <a:stretch>
            <a:fillRect/>
          </a:stretch>
        </p:blipFill>
        <p:spPr>
          <a:xfrm>
            <a:off x="5410200" y="1371600"/>
            <a:ext cx="3496997" cy="3429000"/>
          </a:xfrm>
          <a:prstGeom prst="rect">
            <a:avLst/>
          </a:prstGeom>
        </p:spPr>
      </p:pic>
      <p:pic>
        <p:nvPicPr>
          <p:cNvPr id="8" name="Picture 7" descr="door.jpg"/>
          <p:cNvPicPr>
            <a:picLocks noChangeAspect="1"/>
          </p:cNvPicPr>
          <p:nvPr/>
        </p:nvPicPr>
        <p:blipFill>
          <a:blip r:embed="rId6" cstate="screen"/>
          <a:stretch>
            <a:fillRect/>
          </a:stretch>
        </p:blipFill>
        <p:spPr>
          <a:xfrm flipH="1">
            <a:off x="2743200" y="1447800"/>
            <a:ext cx="2168862" cy="3048000"/>
          </a:xfrm>
          <a:prstGeom prst="rect">
            <a:avLst/>
          </a:prstGeom>
        </p:spPr>
      </p:pic>
      <p:pic>
        <p:nvPicPr>
          <p:cNvPr id="10" name="Picture 9" descr="chai2.jpg"/>
          <p:cNvPicPr>
            <a:picLocks noChangeAspect="1"/>
          </p:cNvPicPr>
          <p:nvPr/>
        </p:nvPicPr>
        <p:blipFill>
          <a:blip r:embed="rId7" cstate="screen"/>
          <a:stretch>
            <a:fillRect/>
          </a:stretch>
        </p:blipFill>
        <p:spPr>
          <a:xfrm>
            <a:off x="0" y="4953000"/>
            <a:ext cx="1930400" cy="1447800"/>
          </a:xfrm>
          <a:prstGeom prst="rect">
            <a:avLst/>
          </a:prstGeom>
        </p:spPr>
      </p:pic>
      <p:pic>
        <p:nvPicPr>
          <p:cNvPr id="11" name="Content Placeholder 4" descr="chai_xinjiekou.jpg"/>
          <p:cNvPicPr>
            <a:picLocks noChangeAspect="1"/>
          </p:cNvPicPr>
          <p:nvPr/>
        </p:nvPicPr>
        <p:blipFill>
          <a:blip r:embed="rId8" cstate="screen"/>
          <a:stretch>
            <a:fillRect/>
          </a:stretch>
        </p:blipFill>
        <p:spPr>
          <a:xfrm>
            <a:off x="6045200" y="4800600"/>
            <a:ext cx="2743200" cy="20574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hinaHouse_alone.jpg"/>
          <p:cNvPicPr>
            <a:picLocks noGrp="1" noChangeAspect="1"/>
          </p:cNvPicPr>
          <p:nvPr>
            <p:ph sz="quarter" idx="1"/>
          </p:nvPr>
        </p:nvPicPr>
        <p:blipFill>
          <a:blip r:embed="rId3" cstate="screen"/>
          <a:stretch>
            <a:fillRect/>
          </a:stretch>
        </p:blipFill>
        <p:spPr>
          <a:xfrm>
            <a:off x="228600" y="3276600"/>
            <a:ext cx="4458762" cy="3200400"/>
          </a:xfrm>
        </p:spPr>
      </p:pic>
      <p:pic>
        <p:nvPicPr>
          <p:cNvPr id="5" name="Picture 4" descr="nailhouse2.jpg"/>
          <p:cNvPicPr>
            <a:picLocks noChangeAspect="1"/>
          </p:cNvPicPr>
          <p:nvPr/>
        </p:nvPicPr>
        <p:blipFill>
          <a:blip r:embed="rId4" cstate="screen"/>
          <a:stretch>
            <a:fillRect/>
          </a:stretch>
        </p:blipFill>
        <p:spPr>
          <a:xfrm>
            <a:off x="5638800" y="1981200"/>
            <a:ext cx="4603204" cy="2872740"/>
          </a:xfrm>
          <a:prstGeom prst="rect">
            <a:avLst/>
          </a:prstGeom>
        </p:spPr>
      </p:pic>
      <p:pic>
        <p:nvPicPr>
          <p:cNvPr id="8" name="Picture 7" descr="nailhouse3.jpg"/>
          <p:cNvPicPr>
            <a:picLocks noChangeAspect="1"/>
          </p:cNvPicPr>
          <p:nvPr/>
        </p:nvPicPr>
        <p:blipFill>
          <a:blip r:embed="rId5" cstate="screen"/>
          <a:stretch>
            <a:fillRect/>
          </a:stretch>
        </p:blipFill>
        <p:spPr>
          <a:xfrm>
            <a:off x="5257800" y="4876800"/>
            <a:ext cx="3124200" cy="2336902"/>
          </a:xfrm>
          <a:prstGeom prst="rect">
            <a:avLst/>
          </a:prstGeom>
        </p:spPr>
      </p:pic>
      <p:pic>
        <p:nvPicPr>
          <p:cNvPr id="9" name="Picture 8" descr="nailhouse4.jpg"/>
          <p:cNvPicPr>
            <a:picLocks noChangeAspect="1"/>
          </p:cNvPicPr>
          <p:nvPr/>
        </p:nvPicPr>
        <p:blipFill>
          <a:blip r:embed="rId6" cstate="screen"/>
          <a:stretch>
            <a:fillRect/>
          </a:stretch>
        </p:blipFill>
        <p:spPr>
          <a:xfrm>
            <a:off x="0" y="0"/>
            <a:ext cx="5898326" cy="2819400"/>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066800" y="304800"/>
            <a:ext cx="7772400" cy="762000"/>
          </a:xfrm>
        </p:spPr>
        <p:txBody>
          <a:bodyPr/>
          <a:lstStyle/>
          <a:p>
            <a:pPr algn="ctr"/>
            <a:r>
              <a:rPr lang="en-US" dirty="0"/>
              <a:t>Resources of Interest?</a:t>
            </a:r>
          </a:p>
        </p:txBody>
      </p:sp>
      <p:sp>
        <p:nvSpPr>
          <p:cNvPr id="160771" name="Rectangle 3"/>
          <p:cNvSpPr>
            <a:spLocks noGrp="1" noChangeArrowheads="1"/>
          </p:cNvSpPr>
          <p:nvPr>
            <p:ph idx="1"/>
          </p:nvPr>
        </p:nvSpPr>
        <p:spPr>
          <a:xfrm>
            <a:off x="228600" y="1219200"/>
            <a:ext cx="8686800" cy="4953000"/>
          </a:xfrm>
        </p:spPr>
        <p:txBody>
          <a:bodyPr/>
          <a:lstStyle/>
          <a:p>
            <a:pPr>
              <a:lnSpc>
                <a:spcPct val="80000"/>
              </a:lnSpc>
            </a:pPr>
            <a:r>
              <a:rPr lang="en-US" sz="2400" dirty="0"/>
              <a:t>Popular </a:t>
            </a:r>
            <a:r>
              <a:rPr lang="en-US" sz="2400" dirty="0" smtClean="0"/>
              <a:t>Films for use in </a:t>
            </a:r>
            <a:r>
              <a:rPr lang="en-US" sz="2400" smtClean="0"/>
              <a:t>the classroom:  </a:t>
            </a:r>
            <a:endParaRPr lang="en-US" sz="2400" dirty="0"/>
          </a:p>
          <a:p>
            <a:pPr lvl="1">
              <a:lnSpc>
                <a:spcPct val="80000"/>
              </a:lnSpc>
            </a:pPr>
            <a:r>
              <a:rPr lang="en-US" sz="2000" dirty="0" smtClean="0"/>
              <a:t>To Live, Raise </a:t>
            </a:r>
            <a:r>
              <a:rPr lang="en-US" sz="2000" dirty="0"/>
              <a:t>the Red Lantern, Shower, Not One Less</a:t>
            </a:r>
          </a:p>
          <a:p>
            <a:pPr lvl="1">
              <a:lnSpc>
                <a:spcPct val="80000"/>
              </a:lnSpc>
            </a:pPr>
            <a:r>
              <a:rPr lang="en-US" sz="2000" dirty="0"/>
              <a:t>World Without Thieves, Blind Shaft, Mountain Patrol, Beijing Bicycle</a:t>
            </a:r>
          </a:p>
          <a:p>
            <a:pPr>
              <a:lnSpc>
                <a:spcPct val="80000"/>
              </a:lnSpc>
            </a:pPr>
            <a:r>
              <a:rPr lang="en-US" sz="2400" dirty="0"/>
              <a:t>Wild Swans (nonfiction)</a:t>
            </a:r>
          </a:p>
          <a:p>
            <a:pPr>
              <a:lnSpc>
                <a:spcPct val="80000"/>
              </a:lnSpc>
            </a:pPr>
            <a:r>
              <a:rPr lang="en-US" sz="2400" dirty="0"/>
              <a:t>Cultural Revolution Posters: </a:t>
            </a:r>
            <a:r>
              <a:rPr lang="en-US" sz="2400" dirty="0">
                <a:hlinkClick r:id="rId2"/>
              </a:rPr>
              <a:t>http://www.iisg.nl/~landsberger/map.html</a:t>
            </a:r>
            <a:r>
              <a:rPr lang="en-US" sz="2400" dirty="0"/>
              <a:t> </a:t>
            </a:r>
          </a:p>
          <a:p>
            <a:pPr>
              <a:lnSpc>
                <a:spcPct val="80000"/>
              </a:lnSpc>
            </a:pPr>
            <a:r>
              <a:rPr lang="en-US" sz="2400" dirty="0"/>
              <a:t>E. Asian History Sourcebook:  </a:t>
            </a:r>
            <a:r>
              <a:rPr lang="en-US" sz="2400" dirty="0">
                <a:hlinkClick r:id="rId3"/>
              </a:rPr>
              <a:t>http://www.fordham.edu/halsall/eastasia/eastasiasbook.html</a:t>
            </a:r>
            <a:r>
              <a:rPr lang="en-US" sz="2400" dirty="0"/>
              <a:t> </a:t>
            </a:r>
          </a:p>
          <a:p>
            <a:pPr>
              <a:lnSpc>
                <a:spcPct val="80000"/>
              </a:lnSpc>
            </a:pPr>
            <a:r>
              <a:rPr lang="en-US" sz="2400" dirty="0"/>
              <a:t>Internet Guide for Chinese Studies: </a:t>
            </a:r>
            <a:r>
              <a:rPr lang="en-US" sz="2400" dirty="0">
                <a:hlinkClick r:id="rId4"/>
              </a:rPr>
              <a:t>http://sun.sino.uni-heidelberg.de/igcs/</a:t>
            </a:r>
            <a:r>
              <a:rPr lang="en-US" sz="2400" dirty="0"/>
              <a:t> </a:t>
            </a:r>
          </a:p>
          <a:p>
            <a:pPr>
              <a:lnSpc>
                <a:spcPct val="80000"/>
              </a:lnSpc>
            </a:pPr>
            <a:r>
              <a:rPr lang="en-US" sz="2400" dirty="0"/>
              <a:t>Wilson Center China Environment Forum: </a:t>
            </a:r>
            <a:r>
              <a:rPr lang="en-US" sz="2400" dirty="0">
                <a:hlinkClick r:id="rId5"/>
              </a:rPr>
              <a:t>http://www.wilsoncenter.org/index.cfm?fuseaction=topics.home&amp;topic_id=1421</a:t>
            </a:r>
            <a:r>
              <a:rPr lang="en-US" sz="2400" dirty="0"/>
              <a:t> </a:t>
            </a:r>
            <a:endParaRPr lang="en-US" sz="2400" dirty="0" smtClean="0"/>
          </a:p>
          <a:p>
            <a:pPr>
              <a:lnSpc>
                <a:spcPct val="80000"/>
              </a:lnSpc>
            </a:pPr>
            <a:r>
              <a:rPr lang="en-US" sz="2400" dirty="0" smtClean="0"/>
              <a:t>Human Rights issues: </a:t>
            </a:r>
            <a:r>
              <a:rPr lang="en-US" sz="2400" dirty="0" smtClean="0">
                <a:hlinkClick r:id="rId6"/>
              </a:rPr>
              <a:t>http://www.hrichina.org/</a:t>
            </a:r>
            <a:r>
              <a:rPr lang="en-US" sz="2400" dirty="0" smtClean="0"/>
              <a:t> </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2286000" y="2895600"/>
            <a:ext cx="4114800" cy="838200"/>
          </a:xfrm>
        </p:spPr>
        <p:txBody>
          <a:bodyPr/>
          <a:lstStyle/>
          <a:p>
            <a:pPr algn="ctr"/>
            <a:r>
              <a:rPr lang="en-US" i="1"/>
              <a:t>Questions?</a:t>
            </a:r>
          </a:p>
        </p:txBody>
      </p:sp>
      <p:pic>
        <p:nvPicPr>
          <p:cNvPr id="136195" name="Picture 3" descr="leifeng"/>
          <p:cNvPicPr>
            <a:picLocks noChangeAspect="1" noChangeArrowheads="1"/>
          </p:cNvPicPr>
          <p:nvPr/>
        </p:nvPicPr>
        <p:blipFill>
          <a:blip r:embed="rId2" cstate="print"/>
          <a:srcRect/>
          <a:stretch>
            <a:fillRect/>
          </a:stretch>
        </p:blipFill>
        <p:spPr bwMode="auto">
          <a:xfrm>
            <a:off x="0" y="4038600"/>
            <a:ext cx="4724400" cy="2657475"/>
          </a:xfrm>
          <a:prstGeom prst="rect">
            <a:avLst/>
          </a:prstGeom>
          <a:noFill/>
        </p:spPr>
      </p:pic>
      <p:pic>
        <p:nvPicPr>
          <p:cNvPr id="136205" name="Picture 13" descr="chinarural"/>
          <p:cNvPicPr>
            <a:picLocks noChangeAspect="1" noChangeArrowheads="1"/>
          </p:cNvPicPr>
          <p:nvPr/>
        </p:nvPicPr>
        <p:blipFill>
          <a:blip r:embed="rId3" cstate="print"/>
          <a:srcRect/>
          <a:stretch>
            <a:fillRect/>
          </a:stretch>
        </p:blipFill>
        <p:spPr bwMode="auto">
          <a:xfrm>
            <a:off x="4876800" y="4114800"/>
            <a:ext cx="4419600" cy="2540000"/>
          </a:xfrm>
          <a:prstGeom prst="rect">
            <a:avLst/>
          </a:prstGeom>
          <a:noFill/>
        </p:spPr>
      </p:pic>
      <p:pic>
        <p:nvPicPr>
          <p:cNvPr id="7" name="Picture 6" descr="art_panjiayuan2.JPG"/>
          <p:cNvPicPr>
            <a:picLocks noChangeAspect="1"/>
          </p:cNvPicPr>
          <p:nvPr/>
        </p:nvPicPr>
        <p:blipFill>
          <a:blip r:embed="rId4" cstate="screen"/>
          <a:stretch>
            <a:fillRect/>
          </a:stretch>
        </p:blipFill>
        <p:spPr>
          <a:xfrm>
            <a:off x="2667000" y="304800"/>
            <a:ext cx="3451789" cy="2582807"/>
          </a:xfrm>
          <a:prstGeom prst="rect">
            <a:avLst/>
          </a:prstGeom>
        </p:spPr>
      </p:pic>
      <p:pic>
        <p:nvPicPr>
          <p:cNvPr id="8" name="Picture 7" descr="P1010724.JPG"/>
          <p:cNvPicPr>
            <a:picLocks noChangeAspect="1"/>
          </p:cNvPicPr>
          <p:nvPr/>
        </p:nvPicPr>
        <p:blipFill>
          <a:blip r:embed="rId5" cstate="screen"/>
          <a:stretch>
            <a:fillRect/>
          </a:stretch>
        </p:blipFill>
        <p:spPr>
          <a:xfrm>
            <a:off x="6201398" y="685800"/>
            <a:ext cx="2942602" cy="2201807"/>
          </a:xfrm>
          <a:prstGeom prst="rect">
            <a:avLst/>
          </a:prstGeom>
        </p:spPr>
      </p:pic>
      <p:pic>
        <p:nvPicPr>
          <p:cNvPr id="9" name="Picture 8" descr="P1010718.JPG"/>
          <p:cNvPicPr>
            <a:picLocks noChangeAspect="1"/>
          </p:cNvPicPr>
          <p:nvPr/>
        </p:nvPicPr>
        <p:blipFill>
          <a:blip r:embed="rId6" cstate="screen"/>
          <a:stretch>
            <a:fillRect/>
          </a:stretch>
        </p:blipFill>
        <p:spPr>
          <a:xfrm>
            <a:off x="0" y="609600"/>
            <a:ext cx="2637090" cy="1973207"/>
          </a:xfrm>
          <a:prstGeom prst="rect">
            <a:avLst/>
          </a:prstGeom>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 Part 1</a:t>
            </a:r>
            <a:endParaRPr lang="en-US" dirty="0"/>
          </a:p>
        </p:txBody>
      </p:sp>
      <p:sp>
        <p:nvSpPr>
          <p:cNvPr id="3" name="Content Placeholder 2"/>
          <p:cNvSpPr>
            <a:spLocks noGrp="1"/>
          </p:cNvSpPr>
          <p:nvPr>
            <p:ph idx="1"/>
          </p:nvPr>
        </p:nvSpPr>
        <p:spPr/>
        <p:txBody>
          <a:bodyPr/>
          <a:lstStyle/>
          <a:p>
            <a:r>
              <a:rPr lang="en-US" dirty="0" smtClean="0"/>
              <a:t>Pronunciation guide</a:t>
            </a:r>
          </a:p>
          <a:p>
            <a:r>
              <a:rPr lang="en-US" dirty="0" smtClean="0"/>
              <a:t>Demographics &amp; Basic characteristics</a:t>
            </a:r>
          </a:p>
          <a:p>
            <a:r>
              <a:rPr lang="en-US" dirty="0" smtClean="0"/>
              <a:t>Political History </a:t>
            </a:r>
          </a:p>
          <a:p>
            <a:r>
              <a:rPr lang="en-US" dirty="0" smtClean="0"/>
              <a:t>Institutions &amp; Succession</a:t>
            </a:r>
          </a:p>
          <a:p>
            <a:r>
              <a:rPr lang="en-US" dirty="0" smtClean="0"/>
              <a:t>Economic Reform</a:t>
            </a:r>
          </a:p>
          <a:p>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LuckyTie">
  <a:themeElements>
    <a:clrScheme name="Lucky Tie">
      <a:dk1>
        <a:sysClr val="windowText" lastClr="000000"/>
      </a:dk1>
      <a:lt1>
        <a:sysClr val="window" lastClr="FFFFFF"/>
      </a:lt1>
      <a:dk2>
        <a:srgbClr val="C80000"/>
      </a:dk2>
      <a:lt2>
        <a:srgbClr val="FFECEC"/>
      </a:lt2>
      <a:accent1>
        <a:srgbClr val="C93131"/>
      </a:accent1>
      <a:accent2>
        <a:srgbClr val="F58C5D"/>
      </a:accent2>
      <a:accent3>
        <a:srgbClr val="EABC33"/>
      </a:accent3>
      <a:accent4>
        <a:srgbClr val="698F9B"/>
      </a:accent4>
      <a:accent5>
        <a:srgbClr val="825397"/>
      </a:accent5>
      <a:accent6>
        <a:srgbClr val="814359"/>
      </a:accent6>
      <a:hlink>
        <a:srgbClr val="03AEC5"/>
      </a:hlink>
      <a:folHlink>
        <a:srgbClr val="8D9B07"/>
      </a:folHlink>
    </a:clrScheme>
    <a:fontScheme name="Lucky Tie">
      <a:majorFont>
        <a:latin typeface="Tahoma"/>
        <a:ea typeface=""/>
        <a:cs typeface=""/>
        <a:font script="Cyrl" typeface="Tahoma"/>
        <a:font script="Grek" typeface="Tahoma"/>
        <a:font script="Jpan" typeface="ＭＳ Ｐ明朝"/>
        <a:font script="Hang" typeface="굴림"/>
        <a:font script="Hans" typeface="黑体"/>
        <a:font script="Hant" typeface="新細明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Cyrl" typeface="Arial"/>
        <a:font script="Grek"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ucky Tie">
      <a:fillStyleLst>
        <a:solidFill>
          <a:schemeClr val="phClr">
            <a:tint val="100000"/>
            <a:shade val="100000"/>
            <a:hueMod val="100000"/>
            <a:satMod val="100000"/>
          </a:schemeClr>
        </a:solidFill>
        <a:gradFill rotWithShape="1">
          <a:gsLst>
            <a:gs pos="0">
              <a:schemeClr val="phClr">
                <a:tint val="100000"/>
                <a:shade val="50000"/>
                <a:hueMod val="100000"/>
                <a:satMod val="90000"/>
              </a:schemeClr>
            </a:gs>
            <a:gs pos="50000">
              <a:schemeClr val="phClr">
                <a:tint val="50000"/>
                <a:shade val="100000"/>
                <a:hueMod val="100000"/>
                <a:satMod val="100000"/>
              </a:schemeClr>
            </a:gs>
            <a:gs pos="100000">
              <a:schemeClr val="phClr">
                <a:tint val="100000"/>
                <a:shade val="50000"/>
                <a:hueMod val="100000"/>
                <a:satMod val="90000"/>
              </a:schemeClr>
            </a:gs>
          </a:gsLst>
          <a:lin ang="1800000" scaled="1"/>
        </a:gradFill>
        <a:solidFill>
          <a:schemeClr val="phClr">
            <a:tint val="100000"/>
            <a:shade val="100000"/>
            <a:hueMod val="100000"/>
            <a:satMod val="100000"/>
          </a:schemeClr>
        </a:solidFill>
      </a:fillStyleLst>
      <a:lnStyleLst>
        <a:ln w="20000" cap="flat" cmpd="sng" algn="ctr">
          <a:solidFill>
            <a:schemeClr val="phClr"/>
          </a:solidFill>
          <a:prstDash val="solid"/>
        </a:ln>
        <a:ln w="30000" cap="flat" cmpd="sng" algn="ctr">
          <a:solidFill>
            <a:schemeClr val="phClr"/>
          </a:solidFill>
          <a:prstDash val="solid"/>
        </a:ln>
        <a:ln w="40000" cap="flat" cmpd="dbl" algn="ctr">
          <a:solidFill>
            <a:schemeClr val="phClr"/>
          </a:solidFill>
          <a:prstDash val="solid"/>
        </a:ln>
      </a:lnStyleLst>
      <a:effectStyleLst>
        <a:effectStyle>
          <a:effectLst>
            <a:glow rad="12700">
              <a:schemeClr val="phClr">
                <a:tint val="100000"/>
                <a:shade val="100000"/>
                <a:alpha val="50196"/>
                <a:hueMod val="100000"/>
                <a:satMod val="100000"/>
              </a:schemeClr>
            </a:glow>
          </a:effectLst>
        </a:effectStyle>
        <a:effectStyle>
          <a:effectLst>
            <a:innerShdw blurRad="25400" dist="38100" dir="2700000">
              <a:schemeClr val="phClr">
                <a:tint val="90000"/>
                <a:shade val="100000"/>
                <a:hueMod val="100000"/>
                <a:satMod val="100000"/>
              </a:schemeClr>
            </a:innerShdw>
          </a:effectLst>
        </a:effectStyle>
        <a:effectStyle>
          <a:effectLst>
            <a:innerShdw blurRad="25400" dist="38100" dir="2700000">
              <a:schemeClr val="phClr">
                <a:tint val="100000"/>
                <a:shade val="50000"/>
                <a:hueMod val="100000"/>
                <a:satMod val="100000"/>
              </a:schemeClr>
            </a:innerShdw>
          </a:effectLst>
          <a:scene3d>
            <a:camera prst="orthographicFront"/>
            <a:lightRig rig="soft" dir="t"/>
          </a:scene3d>
          <a:sp3d extrusionH="76200" prstMaterial="matte">
            <a:bevelT h="50800"/>
            <a:bevelB w="0" h="0"/>
            <a:extrusionClr>
              <a:schemeClr val="accent3">
                <a:tint val="40000"/>
              </a:schemeClr>
            </a:extrusionClr>
          </a:sp3d>
        </a:effectStyle>
      </a:effectStyleLst>
      <a:bgFillStyleLst>
        <a:gradFill rotWithShape="1">
          <a:gsLst>
            <a:gs pos="0">
              <a:schemeClr val="phClr">
                <a:tint val="100000"/>
                <a:shade val="50000"/>
                <a:hueMod val="100000"/>
                <a:satMod val="100000"/>
              </a:schemeClr>
            </a:gs>
            <a:gs pos="40000">
              <a:schemeClr val="phClr">
                <a:tint val="85000"/>
                <a:shade val="100000"/>
                <a:hueMod val="100000"/>
                <a:satMod val="100000"/>
              </a:schemeClr>
            </a:gs>
            <a:gs pos="100000">
              <a:schemeClr val="phClr">
                <a:tint val="100000"/>
                <a:shade val="50000"/>
                <a:hueMod val="100000"/>
                <a:satMod val="100000"/>
              </a:schemeClr>
            </a:gs>
          </a:gsLst>
          <a:lin ang="2700000" scaled="1"/>
        </a:gradFill>
        <a:blipFill>
          <a:blip xmlns:r="http://schemas.openxmlformats.org/officeDocument/2006/relationships" r:embed="rId1">
            <a:duotone>
              <a:schemeClr val="phClr">
                <a:tint val="100000"/>
                <a:shade val="60000"/>
                <a:hueMod val="100000"/>
                <a:satMod val="100000"/>
              </a:schemeClr>
              <a:schemeClr val="phClr">
                <a:tint val="70000"/>
                <a:shade val="100000"/>
                <a:hueMod val="100000"/>
                <a:satMod val="100000"/>
              </a:schemeClr>
            </a:duotone>
          </a:blip>
          <a:stretch>
            <a:fillRect/>
          </a:stretch>
        </a:blipFill>
        <a:blipFill>
          <a:blip xmlns:r="http://schemas.openxmlformats.org/officeDocument/2006/relationships" r:embed="rId2">
            <a:duotone>
              <a:schemeClr val="phClr">
                <a:tint val="100000"/>
                <a:shade val="60000"/>
                <a:hueMod val="100000"/>
                <a:satMod val="100000"/>
              </a:schemeClr>
              <a:schemeClr val="phClr">
                <a:tint val="7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Lucky Tie</Template>
  <TotalTime>2062</TotalTime>
  <Words>3456</Words>
  <Application>Microsoft Macintosh PowerPoint</Application>
  <PresentationFormat>On-screen Show (4:3)</PresentationFormat>
  <Paragraphs>589</Paragraphs>
  <Slides>84</Slides>
  <Notes>45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LuckyTie</vt:lpstr>
      <vt:lpstr>Politics of China Chapter 13! </vt:lpstr>
      <vt:lpstr>What do you</vt:lpstr>
      <vt:lpstr>Which of the following is false:</vt:lpstr>
      <vt:lpstr>PowerPoint Presentation</vt:lpstr>
      <vt:lpstr>Which of the following is not a policy found in China today?</vt:lpstr>
      <vt:lpstr>Which of the following statements about China’s development is false?</vt:lpstr>
      <vt:lpstr>Answer:  C</vt:lpstr>
      <vt:lpstr>PowerPoint Presentation</vt:lpstr>
      <vt:lpstr>China – Part 1</vt:lpstr>
      <vt:lpstr>Pronunciation Guide</vt:lpstr>
      <vt:lpstr>PowerPoint Presentation</vt:lpstr>
      <vt:lpstr>Demographics </vt:lpstr>
      <vt:lpstr>PowerPoint Presentation</vt:lpstr>
      <vt:lpstr>Population (mil) of selected countries (2009) &amp; Chinese provinces (2008)</vt:lpstr>
      <vt:lpstr>City comparisons: China has 100+ cities w/ 1mil+ people, the US only 9</vt:lpstr>
      <vt:lpstr>PowerPoint Presentation</vt:lpstr>
      <vt:lpstr>Characteristics of the Modern Chinese state…</vt:lpstr>
      <vt:lpstr>Characteristics of the Modern Chinese state…</vt:lpstr>
      <vt:lpstr>US Trade Deficit with China….</vt:lpstr>
      <vt:lpstr>Politically interesting…</vt:lpstr>
      <vt:lpstr>Culture &amp; Society 5000 years of civilization</vt:lpstr>
      <vt:lpstr>Political History</vt:lpstr>
      <vt:lpstr>Century of Shame &amp; Humiliation</vt:lpstr>
      <vt:lpstr>Revolution &amp; the Rise of Mao</vt:lpstr>
      <vt:lpstr>The Mao years (1949-1976)</vt:lpstr>
      <vt:lpstr>Mao’s Campaigns</vt:lpstr>
      <vt:lpstr>PowerPoint Presentation</vt:lpstr>
      <vt:lpstr>PowerPoint Presentation</vt:lpstr>
      <vt:lpstr>PowerPoint Presentation</vt:lpstr>
      <vt:lpstr>Match the following individuals with their political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Succession &amp; Transition</vt:lpstr>
      <vt:lpstr>16th PBSC Members</vt:lpstr>
      <vt:lpstr>17th PBSC</vt:lpstr>
      <vt:lpstr>More “institutions”?</vt:lpstr>
      <vt:lpstr>Economic Legacy of the Mao system</vt:lpstr>
      <vt:lpstr>The Chinese Economy…</vt:lpstr>
      <vt:lpstr>Socialism w/Chinese characteristics?</vt:lpstr>
      <vt:lpstr>SEZs – Reform &amp; Opening</vt:lpstr>
      <vt:lpstr>PowerPoint Presentation</vt:lpstr>
      <vt:lpstr>More stages…</vt:lpstr>
      <vt:lpstr>Key economic changes:</vt:lpstr>
      <vt:lpstr>Why anti-rural?</vt:lpstr>
      <vt:lpstr>PowerPoint Presentation</vt:lpstr>
      <vt:lpstr>PowerPoint Presentation</vt:lpstr>
      <vt:lpstr>Challenges for the modern state</vt:lpstr>
      <vt:lpstr>Challenges for the Modern State </vt:lpstr>
      <vt:lpstr>Advanced Topics on China (AKA China continued…)</vt:lpstr>
      <vt:lpstr>China's One-Child Policy and the Chinese Family </vt:lpstr>
      <vt:lpstr>Family Planning Debates</vt:lpstr>
      <vt:lpstr>China’s Population</vt:lpstr>
      <vt:lpstr>Family Planning Historical Overview</vt:lpstr>
      <vt:lpstr>Policy Logistics</vt:lpstr>
      <vt:lpstr>Allocation and Implementation</vt:lpstr>
      <vt:lpstr>2002 Population and Family Planning Law</vt:lpstr>
      <vt:lpstr>Family Planning Law…</vt:lpstr>
      <vt:lpstr>Enforcement</vt:lpstr>
      <vt:lpstr>PowerPoint Presentation</vt:lpstr>
      <vt:lpstr>Sex Ratio Problems</vt:lpstr>
      <vt:lpstr>“Cultivating the perfect only child”</vt:lpstr>
      <vt:lpstr>Human Rights…</vt:lpstr>
      <vt:lpstr>China’s Human Rights Problems</vt:lpstr>
      <vt:lpstr>Human Rights in China</vt:lpstr>
      <vt:lpstr>More Areas of Concern for China on HR:</vt:lpstr>
      <vt:lpstr>Reeducation through labor</vt:lpstr>
      <vt:lpstr>Civil Society &amp; unrest</vt:lpstr>
      <vt:lpstr>State vs. Societal Corporatism in China</vt:lpstr>
      <vt:lpstr>Organizational Restrictions</vt:lpstr>
      <vt:lpstr>Labor Concerns</vt:lpstr>
      <vt:lpstr>Religious Groups</vt:lpstr>
      <vt:lpstr>Falun Gong as “religion”</vt:lpstr>
      <vt:lpstr>Minorities </vt:lpstr>
      <vt:lpstr>PowerPoint Presentation</vt:lpstr>
      <vt:lpstr>Netizens </vt:lpstr>
      <vt:lpstr>Legal Issues: Property Rights</vt:lpstr>
      <vt:lpstr>PowerPoint Presentation</vt:lpstr>
      <vt:lpstr>Resources of Interest?</vt:lpstr>
      <vt:lpstr>Questions?</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background</dc:title>
  <dc:creator>Carrie Liu Currier</dc:creator>
  <cp:lastModifiedBy>Dustin Rimmey</cp:lastModifiedBy>
  <cp:revision>279</cp:revision>
  <dcterms:created xsi:type="dcterms:W3CDTF">2000-02-05T19:08:44Z</dcterms:created>
  <dcterms:modified xsi:type="dcterms:W3CDTF">2013-04-29T18:01:42Z</dcterms:modified>
</cp:coreProperties>
</file>